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9" r:id="rId2"/>
    <p:sldId id="260" r:id="rId3"/>
    <p:sldId id="261" r:id="rId4"/>
    <p:sldId id="262" r:id="rId5"/>
    <p:sldId id="263" r:id="rId6"/>
    <p:sldId id="267" r:id="rId7"/>
    <p:sldId id="264" r:id="rId8"/>
    <p:sldId id="265" r:id="rId9"/>
    <p:sldId id="266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86"/>
    <a:srgbClr val="6EBE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69" autoAdjust="0"/>
    <p:restoredTop sz="94651" autoAdjust="0"/>
  </p:normalViewPr>
  <p:slideViewPr>
    <p:cSldViewPr snapToGrid="0" snapToObjects="1">
      <p:cViewPr varScale="1">
        <p:scale>
          <a:sx n="142" d="100"/>
          <a:sy n="142" d="100"/>
        </p:scale>
        <p:origin x="384" y="120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3637255560389756E-2"/>
          <c:y val="3.8792197961563944E-3"/>
          <c:w val="0.92934453051924215"/>
          <c:h val="0.8186096377722686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 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91E-4BA9-8690-982396B988B5}"/>
              </c:ext>
            </c:extLst>
          </c:dPt>
          <c:dPt>
            <c:idx val="1"/>
            <c:bubble3D val="0"/>
            <c:spPr>
              <a:solidFill>
                <a:srgbClr val="6EBE4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91E-4BA9-8690-982396B988B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Very Satisfied</c:v>
                </c:pt>
                <c:pt idx="1">
                  <c:v>Moderately Satisfied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91E-4BA9-8690-982396B988B5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088811728693664"/>
          <c:y val="4.5619024454132129E-2"/>
          <c:w val="0.56881722058176887"/>
          <c:h val="0.743007302056128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Interests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83A-401E-B52D-459C688FCEB3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83A-401E-B52D-459C688FCEB3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83A-401E-B52D-459C688FCEB3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83A-401E-B52D-459C688FCEB3}"/>
              </c:ext>
            </c:extLst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83A-401E-B52D-459C688FCEB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Aerospace &amp; Defense</c:v>
                </c:pt>
                <c:pt idx="1">
                  <c:v>Transportation &amp; Mobility</c:v>
                </c:pt>
                <c:pt idx="2">
                  <c:v>Consumer Products &amp; Goods</c:v>
                </c:pt>
                <c:pt idx="3">
                  <c:v>High Tech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0.26956521739130435</c:v>
                </c:pt>
                <c:pt idx="1">
                  <c:v>0.22608695652173913</c:v>
                </c:pt>
                <c:pt idx="2">
                  <c:v>0.18260869565217391</c:v>
                </c:pt>
                <c:pt idx="3">
                  <c:v>0.21739130434782608</c:v>
                </c:pt>
                <c:pt idx="4">
                  <c:v>0.10434782608695652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83A-401E-B52D-459C688FC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5.3016729293485043E-4"/>
          <c:y val="0"/>
          <c:w val="0.47061030188577019"/>
          <c:h val="0.368563537422406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041915823086139"/>
          <c:y val="4.9968970018617991E-2"/>
          <c:w val="0.77855686789151368"/>
          <c:h val="0.8471343582381817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 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5A1-4766-90C8-A5B0C33766AC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5A1-4766-90C8-A5B0C33766AC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5A1-4766-90C8-A5B0C33766A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Networking</c:v>
                </c:pt>
                <c:pt idx="1">
                  <c:v>Education Opportunities</c:v>
                </c:pt>
                <c:pt idx="2">
                  <c:v>David M Aber Scholarship Award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5A1-4766-90C8-A5B0C33766A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B29F83-F6F2-4EC4-BA23-06EBA7E7C8C0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C2146FD0-748B-48BD-904D-C7A025DE8C43}">
      <dgm:prSet phldrT="[Text]" custT="1"/>
      <dgm:spPr/>
      <dgm:t>
        <a:bodyPr/>
        <a:lstStyle/>
        <a:p>
          <a:r>
            <a:rPr lang="fr-FR" sz="1200" b="1" dirty="0" err="1">
              <a:solidFill>
                <a:schemeClr val="bg1">
                  <a:lumMod val="50000"/>
                </a:schemeClr>
              </a:solidFill>
            </a:rPr>
            <a:t>Year</a:t>
          </a:r>
          <a:r>
            <a:rPr lang="fr-FR" sz="1200" b="1" dirty="0">
              <a:solidFill>
                <a:schemeClr val="bg1">
                  <a:lumMod val="50000"/>
                </a:schemeClr>
              </a:solidFill>
            </a:rPr>
            <a:t> 1 - 2018</a:t>
          </a:r>
        </a:p>
        <a:p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19 </a:t>
          </a:r>
          <a:r>
            <a:rPr lang="fr-FR" sz="1100" b="0" dirty="0" err="1">
              <a:solidFill>
                <a:schemeClr val="bg1">
                  <a:lumMod val="50000"/>
                </a:schemeClr>
              </a:solidFill>
            </a:rPr>
            <a:t>Student</a:t>
          </a:r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b="0" dirty="0" err="1">
              <a:solidFill>
                <a:schemeClr val="bg1">
                  <a:lumMod val="50000"/>
                </a:schemeClr>
              </a:solidFill>
            </a:rPr>
            <a:t>Volunteers</a:t>
          </a:r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 on-site for the </a:t>
          </a:r>
          <a:r>
            <a:rPr lang="fr-FR" sz="1100" b="0" dirty="0" err="1">
              <a:solidFill>
                <a:schemeClr val="bg1">
                  <a:lumMod val="50000"/>
                </a:schemeClr>
              </a:solidFill>
            </a:rPr>
            <a:t>Academic</a:t>
          </a:r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 Project </a:t>
          </a:r>
          <a:r>
            <a:rPr lang="fr-FR" sz="1100" b="0" dirty="0" err="1">
              <a:solidFill>
                <a:schemeClr val="bg1">
                  <a:lumMod val="50000"/>
                </a:schemeClr>
              </a:solidFill>
            </a:rPr>
            <a:t>Contest</a:t>
          </a:r>
          <a:endParaRPr lang="fr-FR" sz="1100" b="0" dirty="0">
            <a:solidFill>
              <a:schemeClr val="bg1">
                <a:lumMod val="50000"/>
              </a:schemeClr>
            </a:solidFill>
          </a:endParaRPr>
        </a:p>
        <a:p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    - 10 Student </a:t>
          </a:r>
          <a:r>
            <a:rPr lang="fr-FR" sz="1100" b="0" dirty="0" err="1">
              <a:solidFill>
                <a:schemeClr val="bg1">
                  <a:lumMod val="50000"/>
                </a:schemeClr>
              </a:solidFill>
            </a:rPr>
            <a:t>Volunteers</a:t>
          </a:r>
          <a:endParaRPr lang="fr-FR" sz="1100" b="0" dirty="0">
            <a:solidFill>
              <a:schemeClr val="bg1">
                <a:lumMod val="50000"/>
              </a:schemeClr>
            </a:solidFill>
          </a:endParaRPr>
        </a:p>
        <a:p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    - 40+ </a:t>
          </a:r>
          <a:r>
            <a:rPr lang="fr-FR" sz="1100" b="0" dirty="0" err="1">
              <a:solidFill>
                <a:schemeClr val="bg1">
                  <a:lumMod val="50000"/>
                </a:schemeClr>
              </a:solidFill>
            </a:rPr>
            <a:t>Students</a:t>
          </a:r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b="0" dirty="0" err="1">
              <a:solidFill>
                <a:schemeClr val="bg1">
                  <a:lumMod val="50000"/>
                </a:schemeClr>
              </a:solidFill>
            </a:rPr>
            <a:t>attended</a:t>
          </a:r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 via </a:t>
          </a:r>
          <a:r>
            <a:rPr lang="fr-FR" sz="1100" b="0" dirty="0" err="1">
              <a:solidFill>
                <a:schemeClr val="bg1">
                  <a:lumMod val="50000"/>
                </a:schemeClr>
              </a:solidFill>
            </a:rPr>
            <a:t>sponsored</a:t>
          </a:r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 bus</a:t>
          </a:r>
        </a:p>
        <a:p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Full-</a:t>
          </a:r>
          <a:r>
            <a:rPr lang="fr-FR" sz="1100" b="0" dirty="0" err="1">
              <a:solidFill>
                <a:schemeClr val="bg1">
                  <a:lumMod val="50000"/>
                </a:schemeClr>
              </a:solidFill>
            </a:rPr>
            <a:t>day</a:t>
          </a:r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 agenda and </a:t>
          </a:r>
          <a:r>
            <a:rPr lang="fr-FR" sz="1100" b="0" dirty="0" err="1">
              <a:solidFill>
                <a:schemeClr val="bg1">
                  <a:lumMod val="50000"/>
                </a:schemeClr>
              </a:solidFill>
            </a:rPr>
            <a:t>Parallel</a:t>
          </a:r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 COE Track</a:t>
          </a:r>
        </a:p>
        <a:p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   - Networking</a:t>
          </a:r>
        </a:p>
        <a:p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   - Competition</a:t>
          </a:r>
        </a:p>
        <a:p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$25K Budget*</a:t>
          </a:r>
        </a:p>
      </dgm:t>
    </dgm:pt>
    <dgm:pt modelId="{359F0918-5348-4885-85BC-37ECBE39D090}" type="parTrans" cxnId="{E9BCCDE0-3339-4749-927A-13AA267D3205}">
      <dgm:prSet/>
      <dgm:spPr/>
      <dgm:t>
        <a:bodyPr/>
        <a:lstStyle/>
        <a:p>
          <a:endParaRPr lang="fr-FR" sz="1600"/>
        </a:p>
      </dgm:t>
    </dgm:pt>
    <dgm:pt modelId="{58B329B8-92C7-4B47-B844-7B5A05E287B9}" type="sibTrans" cxnId="{E9BCCDE0-3339-4749-927A-13AA267D3205}">
      <dgm:prSet/>
      <dgm:spPr/>
      <dgm:t>
        <a:bodyPr/>
        <a:lstStyle/>
        <a:p>
          <a:endParaRPr lang="fr-FR" sz="1600"/>
        </a:p>
      </dgm:t>
    </dgm:pt>
    <dgm:pt modelId="{E5359E99-583F-4DF3-B6EB-AD81E14A05C5}">
      <dgm:prSet custT="1"/>
      <dgm:spPr/>
      <dgm:t>
        <a:bodyPr/>
        <a:lstStyle/>
        <a:p>
          <a:r>
            <a:rPr lang="fr-FR" sz="1200" b="1" dirty="0">
              <a:solidFill>
                <a:schemeClr val="bg1">
                  <a:lumMod val="50000"/>
                </a:schemeClr>
              </a:solidFill>
            </a:rPr>
            <a:t>Year 3 Target - 2024</a:t>
          </a:r>
        </a:p>
        <a:p>
          <a:r>
            <a:rPr lang="fr-FR" sz="1100" dirty="0">
              <a:solidFill>
                <a:schemeClr val="bg1">
                  <a:lumMod val="50000"/>
                </a:schemeClr>
              </a:solidFill>
            </a:rPr>
            <a:t>(100) </a:t>
          </a:r>
          <a:r>
            <a:rPr lang="fr-FR" sz="1100" dirty="0" err="1">
              <a:solidFill>
                <a:schemeClr val="bg1">
                  <a:lumMod val="50000"/>
                </a:schemeClr>
              </a:solidFill>
            </a:rPr>
            <a:t>Students</a:t>
          </a:r>
          <a:r>
            <a:rPr lang="fr-FR" sz="1100" dirty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dirty="0" err="1">
              <a:solidFill>
                <a:schemeClr val="bg1">
                  <a:lumMod val="50000"/>
                </a:schemeClr>
              </a:solidFill>
            </a:rPr>
            <a:t>attending</a:t>
          </a:r>
          <a:r>
            <a:rPr lang="fr-FR" sz="1100" dirty="0">
              <a:solidFill>
                <a:schemeClr val="bg1">
                  <a:lumMod val="50000"/>
                </a:schemeClr>
              </a:solidFill>
            </a:rPr>
            <a:t> On-Site</a:t>
          </a:r>
        </a:p>
        <a:p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   - 25 </a:t>
          </a:r>
          <a:r>
            <a:rPr lang="fr-FR" sz="1100" b="0" dirty="0" err="1">
              <a:solidFill>
                <a:schemeClr val="bg1">
                  <a:lumMod val="50000"/>
                </a:schemeClr>
              </a:solidFill>
            </a:rPr>
            <a:t>Student</a:t>
          </a:r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b="0" dirty="0" err="1">
              <a:solidFill>
                <a:schemeClr val="bg1">
                  <a:lumMod val="50000"/>
                </a:schemeClr>
              </a:solidFill>
            </a:rPr>
            <a:t>Volunteers</a:t>
          </a:r>
          <a:endParaRPr lang="fr-FR" sz="1100" dirty="0">
            <a:solidFill>
              <a:schemeClr val="bg1">
                <a:lumMod val="50000"/>
              </a:schemeClr>
            </a:solidFill>
          </a:endParaRPr>
        </a:p>
        <a:p>
          <a:r>
            <a:rPr lang="fr-FR" sz="1100" dirty="0">
              <a:solidFill>
                <a:schemeClr val="bg1">
                  <a:lumMod val="50000"/>
                </a:schemeClr>
              </a:solidFill>
            </a:rPr>
            <a:t>   - 75 Local one-</a:t>
          </a:r>
          <a:r>
            <a:rPr lang="fr-FR" sz="1100" dirty="0" err="1">
              <a:solidFill>
                <a:schemeClr val="bg1">
                  <a:lumMod val="50000"/>
                </a:schemeClr>
              </a:solidFill>
            </a:rPr>
            <a:t>day</a:t>
          </a:r>
          <a:r>
            <a:rPr lang="fr-FR" sz="1100" dirty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dirty="0" err="1">
              <a:solidFill>
                <a:schemeClr val="bg1">
                  <a:lumMod val="50000"/>
                </a:schemeClr>
              </a:solidFill>
            </a:rPr>
            <a:t>students</a:t>
          </a:r>
          <a:endParaRPr lang="fr-FR" sz="1100" dirty="0">
            <a:solidFill>
              <a:schemeClr val="bg1">
                <a:lumMod val="50000"/>
              </a:schemeClr>
            </a:solidFill>
          </a:endParaRPr>
        </a:p>
        <a:p>
          <a:r>
            <a:rPr lang="fr-FR" sz="1100" dirty="0">
              <a:solidFill>
                <a:schemeClr val="bg1">
                  <a:lumMod val="50000"/>
                </a:schemeClr>
              </a:solidFill>
            </a:rPr>
            <a:t>(10) </a:t>
          </a:r>
          <a:r>
            <a:rPr lang="en-US" sz="1100" noProof="0" dirty="0">
              <a:solidFill>
                <a:schemeClr val="bg1">
                  <a:lumMod val="50000"/>
                </a:schemeClr>
              </a:solidFill>
            </a:rPr>
            <a:t>International</a:t>
          </a:r>
          <a:r>
            <a:rPr lang="fr-FR" sz="1100" dirty="0">
              <a:solidFill>
                <a:schemeClr val="bg1">
                  <a:lumMod val="50000"/>
                </a:schemeClr>
              </a:solidFill>
            </a:rPr>
            <a:t> Poster </a:t>
          </a:r>
          <a:r>
            <a:rPr lang="fr-FR" sz="1100" dirty="0" err="1">
              <a:solidFill>
                <a:schemeClr val="bg1">
                  <a:lumMod val="50000"/>
                </a:schemeClr>
              </a:solidFill>
            </a:rPr>
            <a:t>Submissions</a:t>
          </a:r>
          <a:endParaRPr lang="fr-FR" sz="1100" dirty="0">
            <a:solidFill>
              <a:schemeClr val="bg1">
                <a:lumMod val="50000"/>
              </a:schemeClr>
            </a:solidFill>
          </a:endParaRPr>
        </a:p>
        <a:p>
          <a:r>
            <a:rPr lang="fr-FR" sz="1100" dirty="0">
              <a:solidFill>
                <a:schemeClr val="bg1">
                  <a:lumMod val="50000"/>
                </a:schemeClr>
              </a:solidFill>
            </a:rPr>
            <a:t>1 Day Tied to COE</a:t>
          </a:r>
        </a:p>
        <a:p>
          <a:r>
            <a:rPr lang="fr-FR" sz="1100" dirty="0">
              <a:solidFill>
                <a:schemeClr val="bg1">
                  <a:lumMod val="50000"/>
                </a:schemeClr>
              </a:solidFill>
            </a:rPr>
            <a:t>   - Plenary Sessions</a:t>
          </a:r>
        </a:p>
        <a:p>
          <a:r>
            <a:rPr lang="fr-FR" sz="1100" dirty="0">
              <a:solidFill>
                <a:schemeClr val="bg1">
                  <a:lumMod val="50000"/>
                </a:schemeClr>
              </a:solidFill>
            </a:rPr>
            <a:t>   - Networking</a:t>
          </a:r>
        </a:p>
        <a:p>
          <a:r>
            <a:rPr lang="fr-FR" sz="1100" dirty="0">
              <a:solidFill>
                <a:schemeClr val="bg1">
                  <a:lumMod val="50000"/>
                </a:schemeClr>
              </a:solidFill>
            </a:rPr>
            <a:t>   - Competition</a:t>
          </a:r>
        </a:p>
        <a:p>
          <a:r>
            <a:rPr lang="fr-FR" sz="1100" dirty="0">
              <a:solidFill>
                <a:schemeClr val="bg1">
                  <a:lumMod val="50000"/>
                </a:schemeClr>
              </a:solidFill>
            </a:rPr>
            <a:t>   - Interviews</a:t>
          </a:r>
        </a:p>
        <a:p>
          <a:r>
            <a:rPr lang="fr-FR" sz="1100" dirty="0">
              <a:solidFill>
                <a:schemeClr val="bg1">
                  <a:lumMod val="50000"/>
                </a:schemeClr>
              </a:solidFill>
            </a:rPr>
            <a:t>   - </a:t>
          </a:r>
          <a:r>
            <a:rPr lang="fr-FR" sz="1100" dirty="0" err="1">
              <a:solidFill>
                <a:schemeClr val="bg1">
                  <a:lumMod val="50000"/>
                </a:schemeClr>
              </a:solidFill>
            </a:rPr>
            <a:t>Student</a:t>
          </a:r>
          <a:r>
            <a:rPr lang="fr-FR" sz="1100" dirty="0">
              <a:solidFill>
                <a:schemeClr val="bg1">
                  <a:lumMod val="50000"/>
                </a:schemeClr>
              </a:solidFill>
            </a:rPr>
            <a:t>/</a:t>
          </a:r>
          <a:r>
            <a:rPr lang="fr-FR" sz="1100" dirty="0" err="1">
              <a:solidFill>
                <a:schemeClr val="bg1">
                  <a:lumMod val="50000"/>
                </a:schemeClr>
              </a:solidFill>
            </a:rPr>
            <a:t>Faculty</a:t>
          </a:r>
          <a:r>
            <a:rPr lang="fr-FR" sz="1100" dirty="0">
              <a:solidFill>
                <a:schemeClr val="bg1">
                  <a:lumMod val="50000"/>
                </a:schemeClr>
              </a:solidFill>
            </a:rPr>
            <a:t> Development </a:t>
          </a:r>
          <a:r>
            <a:rPr lang="fr-FR" sz="1100" dirty="0" err="1">
              <a:solidFill>
                <a:schemeClr val="bg1">
                  <a:lumMod val="50000"/>
                </a:schemeClr>
              </a:solidFill>
            </a:rPr>
            <a:t>Projects</a:t>
          </a:r>
          <a:r>
            <a:rPr lang="fr-FR" sz="1100" dirty="0">
              <a:solidFill>
                <a:schemeClr val="bg1">
                  <a:lumMod val="50000"/>
                </a:schemeClr>
              </a:solidFill>
            </a:rPr>
            <a:t>  (</a:t>
          </a:r>
          <a:r>
            <a:rPr lang="fr-FR" sz="1100" dirty="0" err="1">
              <a:solidFill>
                <a:schemeClr val="bg1">
                  <a:lumMod val="50000"/>
                </a:schemeClr>
              </a:solidFill>
            </a:rPr>
            <a:t>Univ</a:t>
          </a:r>
          <a:r>
            <a:rPr lang="fr-FR" sz="1100" dirty="0">
              <a:solidFill>
                <a:schemeClr val="bg1">
                  <a:lumMod val="50000"/>
                </a:schemeClr>
              </a:solidFill>
            </a:rPr>
            <a:t>./Sponsors/COE/DS)</a:t>
          </a:r>
        </a:p>
        <a:p>
          <a:r>
            <a:rPr lang="fr-FR" sz="1100" dirty="0">
              <a:solidFill>
                <a:schemeClr val="bg1">
                  <a:lumMod val="50000"/>
                </a:schemeClr>
              </a:solidFill>
            </a:rPr>
            <a:t>Ask the Experts </a:t>
          </a:r>
          <a:r>
            <a:rPr lang="fr-FR" sz="1100" dirty="0" err="1">
              <a:solidFill>
                <a:schemeClr val="bg1">
                  <a:lumMod val="50000"/>
                </a:schemeClr>
              </a:solidFill>
            </a:rPr>
            <a:t>Webinar</a:t>
          </a:r>
          <a:r>
            <a:rPr lang="fr-FR" sz="1100" dirty="0">
              <a:solidFill>
                <a:schemeClr val="bg1">
                  <a:lumMod val="50000"/>
                </a:schemeClr>
              </a:solidFill>
            </a:rPr>
            <a:t> Participation</a:t>
          </a:r>
        </a:p>
        <a:p>
          <a:r>
            <a:rPr lang="fr-FR" sz="1100" dirty="0">
              <a:solidFill>
                <a:schemeClr val="bg1">
                  <a:lumMod val="50000"/>
                </a:schemeClr>
              </a:solidFill>
            </a:rPr>
            <a:t>$50K Budget*</a:t>
          </a:r>
          <a:endParaRPr lang="fr-FR" sz="1100" b="1" dirty="0">
            <a:solidFill>
              <a:schemeClr val="bg1">
                <a:lumMod val="50000"/>
              </a:schemeClr>
            </a:solidFill>
          </a:endParaRPr>
        </a:p>
      </dgm:t>
    </dgm:pt>
    <dgm:pt modelId="{55BD6095-C7DA-486A-8B92-8F4AFD10D754}" type="parTrans" cxnId="{E5198792-6F3F-4A12-95C4-0F03B8621CB6}">
      <dgm:prSet/>
      <dgm:spPr/>
      <dgm:t>
        <a:bodyPr/>
        <a:lstStyle/>
        <a:p>
          <a:endParaRPr lang="fr-FR" sz="1600"/>
        </a:p>
      </dgm:t>
    </dgm:pt>
    <dgm:pt modelId="{0EE6B3D7-2D36-40B8-9163-7A9123109711}" type="sibTrans" cxnId="{E5198792-6F3F-4A12-95C4-0F03B8621CB6}">
      <dgm:prSet/>
      <dgm:spPr/>
      <dgm:t>
        <a:bodyPr/>
        <a:lstStyle/>
        <a:p>
          <a:endParaRPr lang="fr-FR" sz="1600"/>
        </a:p>
      </dgm:t>
    </dgm:pt>
    <dgm:pt modelId="{0DFEF9B0-8E78-4A08-B122-23CBB3263E92}">
      <dgm:prSet custT="1"/>
      <dgm:spPr/>
      <dgm:t>
        <a:bodyPr/>
        <a:lstStyle/>
        <a:p>
          <a:endParaRPr lang="fr-FR" sz="1400" dirty="0"/>
        </a:p>
      </dgm:t>
    </dgm:pt>
    <dgm:pt modelId="{A03D3FD2-7C09-4269-9B4C-AD3876C4DEC2}" type="parTrans" cxnId="{2FEFF867-ECB4-41F1-8926-51D4CAFB60E4}">
      <dgm:prSet/>
      <dgm:spPr/>
      <dgm:t>
        <a:bodyPr/>
        <a:lstStyle/>
        <a:p>
          <a:endParaRPr lang="en-US" sz="1600"/>
        </a:p>
      </dgm:t>
    </dgm:pt>
    <dgm:pt modelId="{6142EC0A-AD24-4783-8B97-0CAFE022C4CD}" type="sibTrans" cxnId="{2FEFF867-ECB4-41F1-8926-51D4CAFB60E4}">
      <dgm:prSet/>
      <dgm:spPr/>
      <dgm:t>
        <a:bodyPr/>
        <a:lstStyle/>
        <a:p>
          <a:endParaRPr lang="en-US" sz="1600"/>
        </a:p>
      </dgm:t>
    </dgm:pt>
    <dgm:pt modelId="{60214A37-B1DB-4959-BE54-A0764BBB9CA1}">
      <dgm:prSet custT="1"/>
      <dgm:spPr/>
      <dgm:t>
        <a:bodyPr/>
        <a:lstStyle/>
        <a:p>
          <a:r>
            <a:rPr lang="fr-FR" sz="1200" b="1" dirty="0" err="1">
              <a:solidFill>
                <a:schemeClr val="bg1">
                  <a:lumMod val="50000"/>
                </a:schemeClr>
              </a:solidFill>
            </a:rPr>
            <a:t>Year</a:t>
          </a:r>
          <a:r>
            <a:rPr lang="fr-FR" sz="1200" b="1" dirty="0">
              <a:solidFill>
                <a:schemeClr val="bg1">
                  <a:lumMod val="50000"/>
                </a:schemeClr>
              </a:solidFill>
            </a:rPr>
            <a:t> 2 - 2019</a:t>
          </a:r>
        </a:p>
        <a:p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(75) </a:t>
          </a:r>
          <a:r>
            <a:rPr lang="fr-FR" sz="1100" b="0" dirty="0" err="1">
              <a:solidFill>
                <a:schemeClr val="bg1">
                  <a:lumMod val="50000"/>
                </a:schemeClr>
              </a:solidFill>
            </a:rPr>
            <a:t>Students</a:t>
          </a:r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b="0" dirty="0" err="1">
              <a:solidFill>
                <a:schemeClr val="bg1">
                  <a:lumMod val="50000"/>
                </a:schemeClr>
              </a:solidFill>
            </a:rPr>
            <a:t>attending</a:t>
          </a:r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 On-Site</a:t>
          </a:r>
        </a:p>
        <a:p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     - 25 </a:t>
          </a:r>
          <a:r>
            <a:rPr lang="fr-FR" sz="1100" b="0" dirty="0" err="1">
              <a:solidFill>
                <a:schemeClr val="bg1">
                  <a:lumMod val="50000"/>
                </a:schemeClr>
              </a:solidFill>
            </a:rPr>
            <a:t>Student</a:t>
          </a:r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b="0" dirty="0" err="1">
              <a:solidFill>
                <a:schemeClr val="bg1">
                  <a:lumMod val="50000"/>
                </a:schemeClr>
              </a:solidFill>
            </a:rPr>
            <a:t>Volunteers</a:t>
          </a:r>
          <a:endParaRPr lang="fr-FR" sz="1100" b="0" dirty="0">
            <a:solidFill>
              <a:schemeClr val="bg1">
                <a:lumMod val="50000"/>
              </a:schemeClr>
            </a:solidFill>
          </a:endParaRPr>
        </a:p>
        <a:p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     - 50 Local one-</a:t>
          </a:r>
          <a:r>
            <a:rPr lang="fr-FR" sz="1100" b="0" dirty="0" err="1">
              <a:solidFill>
                <a:schemeClr val="bg1">
                  <a:lumMod val="50000"/>
                </a:schemeClr>
              </a:solidFill>
            </a:rPr>
            <a:t>day</a:t>
          </a:r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b="0" dirty="0" err="1">
              <a:solidFill>
                <a:schemeClr val="bg1">
                  <a:lumMod val="50000"/>
                </a:schemeClr>
              </a:solidFill>
            </a:rPr>
            <a:t>students</a:t>
          </a:r>
          <a:endParaRPr lang="fr-FR" sz="1100" b="0" dirty="0">
            <a:solidFill>
              <a:schemeClr val="bg1">
                <a:lumMod val="50000"/>
              </a:schemeClr>
            </a:solidFill>
          </a:endParaRPr>
        </a:p>
        <a:p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1 Day Tied to COE</a:t>
          </a:r>
        </a:p>
        <a:p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   - Plenary Session</a:t>
          </a:r>
        </a:p>
        <a:p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   - Networking</a:t>
          </a:r>
        </a:p>
        <a:p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   - </a:t>
          </a:r>
          <a:r>
            <a:rPr lang="fr-FR" sz="1100" b="0" dirty="0" err="1">
              <a:solidFill>
                <a:schemeClr val="bg1">
                  <a:lumMod val="50000"/>
                </a:schemeClr>
              </a:solidFill>
            </a:rPr>
            <a:t>Competition</a:t>
          </a:r>
          <a:endParaRPr lang="fr-FR" sz="1100" b="0" dirty="0">
            <a:solidFill>
              <a:schemeClr val="bg1">
                <a:lumMod val="50000"/>
              </a:schemeClr>
            </a:solidFill>
          </a:endParaRPr>
        </a:p>
        <a:p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Faculty Development Projects (</a:t>
          </a:r>
          <a:r>
            <a:rPr lang="fr-FR" sz="1100" b="0" dirty="0" err="1">
              <a:solidFill>
                <a:schemeClr val="bg1">
                  <a:lumMod val="50000"/>
                </a:schemeClr>
              </a:solidFill>
            </a:rPr>
            <a:t>Univ</a:t>
          </a:r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./Sponsors/COE/DS)</a:t>
          </a:r>
        </a:p>
        <a:p>
          <a:r>
            <a:rPr lang="fr-FR" sz="1100" b="0" dirty="0">
              <a:solidFill>
                <a:schemeClr val="bg1">
                  <a:lumMod val="50000"/>
                </a:schemeClr>
              </a:solidFill>
            </a:rPr>
            <a:t>$35K Budget*</a:t>
          </a:r>
        </a:p>
        <a:p>
          <a:endParaRPr lang="fr-FR" sz="1200" b="0" dirty="0"/>
        </a:p>
      </dgm:t>
    </dgm:pt>
    <dgm:pt modelId="{800EFFFC-677B-40CA-94DC-C5BF8C523304}" type="sibTrans" cxnId="{F0BCD078-7D53-452D-88AA-367F8FBF359F}">
      <dgm:prSet/>
      <dgm:spPr/>
      <dgm:t>
        <a:bodyPr/>
        <a:lstStyle/>
        <a:p>
          <a:endParaRPr lang="fr-FR" sz="1600"/>
        </a:p>
      </dgm:t>
    </dgm:pt>
    <dgm:pt modelId="{38243C08-94A8-49FC-BCDE-351C9552E856}" type="parTrans" cxnId="{F0BCD078-7D53-452D-88AA-367F8FBF359F}">
      <dgm:prSet/>
      <dgm:spPr/>
      <dgm:t>
        <a:bodyPr/>
        <a:lstStyle/>
        <a:p>
          <a:endParaRPr lang="fr-FR" sz="1600"/>
        </a:p>
      </dgm:t>
    </dgm:pt>
    <dgm:pt modelId="{900198A4-C4A1-45A4-BC16-1528CB64F330}" type="pres">
      <dgm:prSet presAssocID="{FFB29F83-F6F2-4EC4-BA23-06EBA7E7C8C0}" presName="rootnode" presStyleCnt="0">
        <dgm:presLayoutVars>
          <dgm:chMax/>
          <dgm:chPref/>
          <dgm:dir/>
          <dgm:animLvl val="lvl"/>
        </dgm:presLayoutVars>
      </dgm:prSet>
      <dgm:spPr/>
    </dgm:pt>
    <dgm:pt modelId="{6C802259-532E-4B5A-A1D3-97A6DC4A794F}" type="pres">
      <dgm:prSet presAssocID="{C2146FD0-748B-48BD-904D-C7A025DE8C43}" presName="composite" presStyleCnt="0"/>
      <dgm:spPr/>
    </dgm:pt>
    <dgm:pt modelId="{693F445A-34D1-479E-9118-E9FB386EABE1}" type="pres">
      <dgm:prSet presAssocID="{C2146FD0-748B-48BD-904D-C7A025DE8C43}" presName="LShape" presStyleLbl="alignNode1" presStyleIdx="0" presStyleCnt="5" custScaleX="78798" custScaleY="75370" custLinFactNeighborX="-9651" custLinFactNeighborY="-9611"/>
      <dgm:spPr/>
    </dgm:pt>
    <dgm:pt modelId="{C506298D-E192-4A0A-9038-A84B5BD1A13A}" type="pres">
      <dgm:prSet presAssocID="{C2146FD0-748B-48BD-904D-C7A025DE8C43}" presName="ParentText" presStyleLbl="revTx" presStyleIdx="0" presStyleCnt="3" custScaleX="97879">
        <dgm:presLayoutVars>
          <dgm:chMax val="0"/>
          <dgm:chPref val="0"/>
          <dgm:bulletEnabled val="1"/>
        </dgm:presLayoutVars>
      </dgm:prSet>
      <dgm:spPr/>
    </dgm:pt>
    <dgm:pt modelId="{4248BADC-6F6A-4902-9BCD-92A69E844425}" type="pres">
      <dgm:prSet presAssocID="{C2146FD0-748B-48BD-904D-C7A025DE8C43}" presName="Triangle" presStyleLbl="alignNode1" presStyleIdx="1" presStyleCnt="5" custScaleX="54723" custScaleY="61500" custLinFactNeighborX="-15672" custLinFactNeighborY="33824"/>
      <dgm:spPr/>
    </dgm:pt>
    <dgm:pt modelId="{E59625F7-1CF8-4B8A-B163-4ADDE6C06A03}" type="pres">
      <dgm:prSet presAssocID="{58B329B8-92C7-4B47-B844-7B5A05E287B9}" presName="sibTrans" presStyleCnt="0"/>
      <dgm:spPr/>
    </dgm:pt>
    <dgm:pt modelId="{15A923A7-9AE2-4FF0-87D9-E28F9C8A2BD6}" type="pres">
      <dgm:prSet presAssocID="{58B329B8-92C7-4B47-B844-7B5A05E287B9}" presName="space" presStyleCnt="0"/>
      <dgm:spPr/>
    </dgm:pt>
    <dgm:pt modelId="{F9E968B8-3A20-4B95-AC04-C75A9F984113}" type="pres">
      <dgm:prSet presAssocID="{60214A37-B1DB-4959-BE54-A0764BBB9CA1}" presName="composite" presStyleCnt="0"/>
      <dgm:spPr/>
    </dgm:pt>
    <dgm:pt modelId="{B79AEC62-464F-45D9-BA48-4DF01E50DBF2}" type="pres">
      <dgm:prSet presAssocID="{60214A37-B1DB-4959-BE54-A0764BBB9CA1}" presName="LShape" presStyleLbl="alignNode1" presStyleIdx="2" presStyleCnt="5" custScaleX="75449" custScaleY="73335" custLinFactNeighborX="-14773" custLinFactNeighborY="-12746"/>
      <dgm:spPr/>
    </dgm:pt>
    <dgm:pt modelId="{27C3FCE2-E933-4A54-8A91-AB7AC3BB7C55}" type="pres">
      <dgm:prSet presAssocID="{60214A37-B1DB-4959-BE54-A0764BBB9CA1}" presName="ParentText" presStyleLbl="revTx" presStyleIdx="1" presStyleCnt="3" custScaleX="110809" custLinFactNeighborX="4220">
        <dgm:presLayoutVars>
          <dgm:chMax val="0"/>
          <dgm:chPref val="0"/>
          <dgm:bulletEnabled val="1"/>
        </dgm:presLayoutVars>
      </dgm:prSet>
      <dgm:spPr/>
    </dgm:pt>
    <dgm:pt modelId="{5CF1463F-AFFF-4AC8-915D-DE9F728BD5B8}" type="pres">
      <dgm:prSet presAssocID="{60214A37-B1DB-4959-BE54-A0764BBB9CA1}" presName="Triangle" presStyleLbl="alignNode1" presStyleIdx="3" presStyleCnt="5" custScaleX="60373" custScaleY="65835" custLinFactNeighborX="-52953" custLinFactNeighborY="29591"/>
      <dgm:spPr/>
    </dgm:pt>
    <dgm:pt modelId="{B707A34B-AD66-4DA4-96EC-AE0885A7F47C}" type="pres">
      <dgm:prSet presAssocID="{800EFFFC-677B-40CA-94DC-C5BF8C523304}" presName="sibTrans" presStyleCnt="0"/>
      <dgm:spPr/>
    </dgm:pt>
    <dgm:pt modelId="{19ED2261-F55A-427B-A27A-753C20F2FA2A}" type="pres">
      <dgm:prSet presAssocID="{800EFFFC-677B-40CA-94DC-C5BF8C523304}" presName="space" presStyleCnt="0"/>
      <dgm:spPr/>
    </dgm:pt>
    <dgm:pt modelId="{96C171D9-6266-4328-8AD0-D89502EF251D}" type="pres">
      <dgm:prSet presAssocID="{E5359E99-583F-4DF3-B6EB-AD81E14A05C5}" presName="composite" presStyleCnt="0"/>
      <dgm:spPr/>
    </dgm:pt>
    <dgm:pt modelId="{FFA4FDDE-1382-498F-BF29-1CBC63A3D990}" type="pres">
      <dgm:prSet presAssocID="{E5359E99-583F-4DF3-B6EB-AD81E14A05C5}" presName="LShape" presStyleLbl="alignNode1" presStyleIdx="4" presStyleCnt="5" custScaleX="70195" custScaleY="76036" custLinFactNeighborX="-15122" custLinFactNeighborY="-10153"/>
      <dgm:spPr/>
    </dgm:pt>
    <dgm:pt modelId="{C2410A27-B9DE-4EC2-858F-1BC8567BEFA8}" type="pres">
      <dgm:prSet presAssocID="{E5359E99-583F-4DF3-B6EB-AD81E14A05C5}" presName="ParentText" presStyleLbl="revTx" presStyleIdx="2" presStyleCnt="3" custScaleX="102459" custLinFactNeighborX="615" custLinFactNeighborY="1480">
        <dgm:presLayoutVars>
          <dgm:chMax val="0"/>
          <dgm:chPref val="0"/>
          <dgm:bulletEnabled val="1"/>
        </dgm:presLayoutVars>
      </dgm:prSet>
      <dgm:spPr/>
    </dgm:pt>
  </dgm:ptLst>
  <dgm:cxnLst>
    <dgm:cxn modelId="{0599BB08-6FCA-4805-B8B4-1758E526ED06}" type="presOf" srcId="{E5359E99-583F-4DF3-B6EB-AD81E14A05C5}" destId="{C2410A27-B9DE-4EC2-858F-1BC8567BEFA8}" srcOrd="0" destOrd="0" presId="urn:microsoft.com/office/officeart/2009/3/layout/StepUpProcess"/>
    <dgm:cxn modelId="{2FEFF867-ECB4-41F1-8926-51D4CAFB60E4}" srcId="{E5359E99-583F-4DF3-B6EB-AD81E14A05C5}" destId="{0DFEF9B0-8E78-4A08-B122-23CBB3263E92}" srcOrd="0" destOrd="0" parTransId="{A03D3FD2-7C09-4269-9B4C-AD3876C4DEC2}" sibTransId="{6142EC0A-AD24-4783-8B97-0CAFE022C4CD}"/>
    <dgm:cxn modelId="{6C130953-BE7E-4CC7-9B41-B568083818E4}" type="presOf" srcId="{FFB29F83-F6F2-4EC4-BA23-06EBA7E7C8C0}" destId="{900198A4-C4A1-45A4-BC16-1528CB64F330}" srcOrd="0" destOrd="0" presId="urn:microsoft.com/office/officeart/2009/3/layout/StepUpProcess"/>
    <dgm:cxn modelId="{F0BCD078-7D53-452D-88AA-367F8FBF359F}" srcId="{FFB29F83-F6F2-4EC4-BA23-06EBA7E7C8C0}" destId="{60214A37-B1DB-4959-BE54-A0764BBB9CA1}" srcOrd="1" destOrd="0" parTransId="{38243C08-94A8-49FC-BCDE-351C9552E856}" sibTransId="{800EFFFC-677B-40CA-94DC-C5BF8C523304}"/>
    <dgm:cxn modelId="{62D69283-37E9-4112-96BB-9DF83E91510E}" type="presOf" srcId="{60214A37-B1DB-4959-BE54-A0764BBB9CA1}" destId="{27C3FCE2-E933-4A54-8A91-AB7AC3BB7C55}" srcOrd="0" destOrd="0" presId="urn:microsoft.com/office/officeart/2009/3/layout/StepUpProcess"/>
    <dgm:cxn modelId="{E5198792-6F3F-4A12-95C4-0F03B8621CB6}" srcId="{FFB29F83-F6F2-4EC4-BA23-06EBA7E7C8C0}" destId="{E5359E99-583F-4DF3-B6EB-AD81E14A05C5}" srcOrd="2" destOrd="0" parTransId="{55BD6095-C7DA-486A-8B92-8F4AFD10D754}" sibTransId="{0EE6B3D7-2D36-40B8-9163-7A9123109711}"/>
    <dgm:cxn modelId="{730A32D7-9DFE-466E-823D-A8976B04153D}" type="presOf" srcId="{0DFEF9B0-8E78-4A08-B122-23CBB3263E92}" destId="{C2410A27-B9DE-4EC2-858F-1BC8567BEFA8}" srcOrd="0" destOrd="1" presId="urn:microsoft.com/office/officeart/2009/3/layout/StepUpProcess"/>
    <dgm:cxn modelId="{E9BCCDE0-3339-4749-927A-13AA267D3205}" srcId="{FFB29F83-F6F2-4EC4-BA23-06EBA7E7C8C0}" destId="{C2146FD0-748B-48BD-904D-C7A025DE8C43}" srcOrd="0" destOrd="0" parTransId="{359F0918-5348-4885-85BC-37ECBE39D090}" sibTransId="{58B329B8-92C7-4B47-B844-7B5A05E287B9}"/>
    <dgm:cxn modelId="{0F0310F1-0EA7-48CE-8DA5-C07DA7B1FB10}" type="presOf" srcId="{C2146FD0-748B-48BD-904D-C7A025DE8C43}" destId="{C506298D-E192-4A0A-9038-A84B5BD1A13A}" srcOrd="0" destOrd="0" presId="urn:microsoft.com/office/officeart/2009/3/layout/StepUpProcess"/>
    <dgm:cxn modelId="{C926C347-F692-45F5-8806-3758BFC5B79B}" type="presParOf" srcId="{900198A4-C4A1-45A4-BC16-1528CB64F330}" destId="{6C802259-532E-4B5A-A1D3-97A6DC4A794F}" srcOrd="0" destOrd="0" presId="urn:microsoft.com/office/officeart/2009/3/layout/StepUpProcess"/>
    <dgm:cxn modelId="{07E98D30-0991-4CA9-B46A-5DE8AB848050}" type="presParOf" srcId="{6C802259-532E-4B5A-A1D3-97A6DC4A794F}" destId="{693F445A-34D1-479E-9118-E9FB386EABE1}" srcOrd="0" destOrd="0" presId="urn:microsoft.com/office/officeart/2009/3/layout/StepUpProcess"/>
    <dgm:cxn modelId="{42F82B7C-A7A0-4040-AB26-BBD2326CE1AA}" type="presParOf" srcId="{6C802259-532E-4B5A-A1D3-97A6DC4A794F}" destId="{C506298D-E192-4A0A-9038-A84B5BD1A13A}" srcOrd="1" destOrd="0" presId="urn:microsoft.com/office/officeart/2009/3/layout/StepUpProcess"/>
    <dgm:cxn modelId="{B0839759-1439-4BDC-B0F0-D815D897D459}" type="presParOf" srcId="{6C802259-532E-4B5A-A1D3-97A6DC4A794F}" destId="{4248BADC-6F6A-4902-9BCD-92A69E844425}" srcOrd="2" destOrd="0" presId="urn:microsoft.com/office/officeart/2009/3/layout/StepUpProcess"/>
    <dgm:cxn modelId="{772B3C96-B92B-4586-8ADF-FCA1D3874B97}" type="presParOf" srcId="{900198A4-C4A1-45A4-BC16-1528CB64F330}" destId="{E59625F7-1CF8-4B8A-B163-4ADDE6C06A03}" srcOrd="1" destOrd="0" presId="urn:microsoft.com/office/officeart/2009/3/layout/StepUpProcess"/>
    <dgm:cxn modelId="{CD2533BF-BC21-42A7-80E9-7CDCA1C87EB6}" type="presParOf" srcId="{E59625F7-1CF8-4B8A-B163-4ADDE6C06A03}" destId="{15A923A7-9AE2-4FF0-87D9-E28F9C8A2BD6}" srcOrd="0" destOrd="0" presId="urn:microsoft.com/office/officeart/2009/3/layout/StepUpProcess"/>
    <dgm:cxn modelId="{17727492-7F0E-4AC8-8F85-84D19AFE25A2}" type="presParOf" srcId="{900198A4-C4A1-45A4-BC16-1528CB64F330}" destId="{F9E968B8-3A20-4B95-AC04-C75A9F984113}" srcOrd="2" destOrd="0" presId="urn:microsoft.com/office/officeart/2009/3/layout/StepUpProcess"/>
    <dgm:cxn modelId="{BE44E760-5C47-4D36-94C5-DC7545878B45}" type="presParOf" srcId="{F9E968B8-3A20-4B95-AC04-C75A9F984113}" destId="{B79AEC62-464F-45D9-BA48-4DF01E50DBF2}" srcOrd="0" destOrd="0" presId="urn:microsoft.com/office/officeart/2009/3/layout/StepUpProcess"/>
    <dgm:cxn modelId="{AF03CEDF-2DB7-40A4-AA9B-C4D08AB9C926}" type="presParOf" srcId="{F9E968B8-3A20-4B95-AC04-C75A9F984113}" destId="{27C3FCE2-E933-4A54-8A91-AB7AC3BB7C55}" srcOrd="1" destOrd="0" presId="urn:microsoft.com/office/officeart/2009/3/layout/StepUpProcess"/>
    <dgm:cxn modelId="{58B9E27C-1AC7-4D95-B4FE-A007F579FB8F}" type="presParOf" srcId="{F9E968B8-3A20-4B95-AC04-C75A9F984113}" destId="{5CF1463F-AFFF-4AC8-915D-DE9F728BD5B8}" srcOrd="2" destOrd="0" presId="urn:microsoft.com/office/officeart/2009/3/layout/StepUpProcess"/>
    <dgm:cxn modelId="{EE0341E4-2DCB-420D-9CA7-BCA7D62592F1}" type="presParOf" srcId="{900198A4-C4A1-45A4-BC16-1528CB64F330}" destId="{B707A34B-AD66-4DA4-96EC-AE0885A7F47C}" srcOrd="3" destOrd="0" presId="urn:microsoft.com/office/officeart/2009/3/layout/StepUpProcess"/>
    <dgm:cxn modelId="{DD3F6A0B-B595-49AB-9EAA-7E33A8D78471}" type="presParOf" srcId="{B707A34B-AD66-4DA4-96EC-AE0885A7F47C}" destId="{19ED2261-F55A-427B-A27A-753C20F2FA2A}" srcOrd="0" destOrd="0" presId="urn:microsoft.com/office/officeart/2009/3/layout/StepUpProcess"/>
    <dgm:cxn modelId="{24F2281E-29B7-4DD5-A308-4D4FBAF3BD34}" type="presParOf" srcId="{900198A4-C4A1-45A4-BC16-1528CB64F330}" destId="{96C171D9-6266-4328-8AD0-D89502EF251D}" srcOrd="4" destOrd="0" presId="urn:microsoft.com/office/officeart/2009/3/layout/StepUpProcess"/>
    <dgm:cxn modelId="{15BEF5D6-1838-4D54-B4C7-63BF54369A9B}" type="presParOf" srcId="{96C171D9-6266-4328-8AD0-D89502EF251D}" destId="{FFA4FDDE-1382-498F-BF29-1CBC63A3D990}" srcOrd="0" destOrd="0" presId="urn:microsoft.com/office/officeart/2009/3/layout/StepUpProcess"/>
    <dgm:cxn modelId="{59F024B6-B642-4B8F-8C75-36ED94BE4C17}" type="presParOf" srcId="{96C171D9-6266-4328-8AD0-D89502EF251D}" destId="{C2410A27-B9DE-4EC2-858F-1BC8567BEFA8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3F445A-34D1-479E-9118-E9FB386EABE1}">
      <dsp:nvSpPr>
        <dsp:cNvPr id="0" name=""/>
        <dsp:cNvSpPr/>
      </dsp:nvSpPr>
      <dsp:spPr>
        <a:xfrm rot="5400000">
          <a:off x="178251" y="1073475"/>
          <a:ext cx="1131301" cy="196807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06298D-E192-4A0A-9038-A84B5BD1A13A}">
      <dsp:nvSpPr>
        <dsp:cNvPr id="0" name=""/>
        <dsp:cNvSpPr/>
      </dsp:nvSpPr>
      <dsp:spPr>
        <a:xfrm>
          <a:off x="7808" y="1699214"/>
          <a:ext cx="2207044" cy="19765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 err="1">
              <a:solidFill>
                <a:schemeClr val="bg1">
                  <a:lumMod val="50000"/>
                </a:schemeClr>
              </a:solidFill>
            </a:rPr>
            <a:t>Year</a:t>
          </a:r>
          <a:r>
            <a:rPr lang="fr-FR" sz="1200" b="1" kern="1200" dirty="0">
              <a:solidFill>
                <a:schemeClr val="bg1">
                  <a:lumMod val="50000"/>
                </a:schemeClr>
              </a:solidFill>
            </a:rPr>
            <a:t> 1 - 2018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19 </a:t>
          </a:r>
          <a:r>
            <a:rPr lang="fr-FR" sz="1100" b="0" kern="1200" dirty="0" err="1">
              <a:solidFill>
                <a:schemeClr val="bg1">
                  <a:lumMod val="50000"/>
                </a:schemeClr>
              </a:solidFill>
            </a:rPr>
            <a:t>Student</a:t>
          </a: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b="0" kern="1200" dirty="0" err="1">
              <a:solidFill>
                <a:schemeClr val="bg1">
                  <a:lumMod val="50000"/>
                </a:schemeClr>
              </a:solidFill>
            </a:rPr>
            <a:t>Volunteers</a:t>
          </a: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 on-site for the </a:t>
          </a:r>
          <a:r>
            <a:rPr lang="fr-FR" sz="1100" b="0" kern="1200" dirty="0" err="1">
              <a:solidFill>
                <a:schemeClr val="bg1">
                  <a:lumMod val="50000"/>
                </a:schemeClr>
              </a:solidFill>
            </a:rPr>
            <a:t>Academic</a:t>
          </a: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 Project </a:t>
          </a:r>
          <a:r>
            <a:rPr lang="fr-FR" sz="1100" b="0" kern="1200" dirty="0" err="1">
              <a:solidFill>
                <a:schemeClr val="bg1">
                  <a:lumMod val="50000"/>
                </a:schemeClr>
              </a:solidFill>
            </a:rPr>
            <a:t>Contest</a:t>
          </a:r>
          <a:endParaRPr lang="fr-FR" sz="1100" b="0" kern="1200" dirty="0">
            <a:solidFill>
              <a:schemeClr val="bg1">
                <a:lumMod val="50000"/>
              </a:schemeClr>
            </a:solidFill>
          </a:endParaRP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    - 10 Student </a:t>
          </a:r>
          <a:r>
            <a:rPr lang="fr-FR" sz="1100" b="0" kern="1200" dirty="0" err="1">
              <a:solidFill>
                <a:schemeClr val="bg1">
                  <a:lumMod val="50000"/>
                </a:schemeClr>
              </a:solidFill>
            </a:rPr>
            <a:t>Volunteers</a:t>
          </a:r>
          <a:endParaRPr lang="fr-FR" sz="1100" b="0" kern="1200" dirty="0">
            <a:solidFill>
              <a:schemeClr val="bg1">
                <a:lumMod val="50000"/>
              </a:schemeClr>
            </a:solidFill>
          </a:endParaRP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    - 40+ </a:t>
          </a:r>
          <a:r>
            <a:rPr lang="fr-FR" sz="1100" b="0" kern="1200" dirty="0" err="1">
              <a:solidFill>
                <a:schemeClr val="bg1">
                  <a:lumMod val="50000"/>
                </a:schemeClr>
              </a:solidFill>
            </a:rPr>
            <a:t>Students</a:t>
          </a: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b="0" kern="1200" dirty="0" err="1">
              <a:solidFill>
                <a:schemeClr val="bg1">
                  <a:lumMod val="50000"/>
                </a:schemeClr>
              </a:solidFill>
            </a:rPr>
            <a:t>attended</a:t>
          </a: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 via </a:t>
          </a:r>
          <a:r>
            <a:rPr lang="fr-FR" sz="1100" b="0" kern="1200" dirty="0" err="1">
              <a:solidFill>
                <a:schemeClr val="bg1">
                  <a:lumMod val="50000"/>
                </a:schemeClr>
              </a:solidFill>
            </a:rPr>
            <a:t>sponsored</a:t>
          </a: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 bus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Full-</a:t>
          </a:r>
          <a:r>
            <a:rPr lang="fr-FR" sz="1100" b="0" kern="1200" dirty="0" err="1">
              <a:solidFill>
                <a:schemeClr val="bg1">
                  <a:lumMod val="50000"/>
                </a:schemeClr>
              </a:solidFill>
            </a:rPr>
            <a:t>day</a:t>
          </a: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 agenda and </a:t>
          </a:r>
          <a:r>
            <a:rPr lang="fr-FR" sz="1100" b="0" kern="1200" dirty="0" err="1">
              <a:solidFill>
                <a:schemeClr val="bg1">
                  <a:lumMod val="50000"/>
                </a:schemeClr>
              </a:solidFill>
            </a:rPr>
            <a:t>Parallel</a:t>
          </a: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 COE Track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   - Networking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   - Competition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$25K Budget*</a:t>
          </a:r>
        </a:p>
      </dsp:txBody>
      <dsp:txXfrm>
        <a:off x="7808" y="1699214"/>
        <a:ext cx="2207044" cy="1976526"/>
      </dsp:txXfrm>
    </dsp:sp>
    <dsp:sp modelId="{4248BADC-6F6A-4902-9BCD-92A69E844425}">
      <dsp:nvSpPr>
        <dsp:cNvPr id="0" name=""/>
        <dsp:cNvSpPr/>
      </dsp:nvSpPr>
      <dsp:spPr>
        <a:xfrm>
          <a:off x="1842957" y="994886"/>
          <a:ext cx="232817" cy="261650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9AEC62-464F-45D9-BA48-4DF01E50DBF2}">
      <dsp:nvSpPr>
        <dsp:cNvPr id="0" name=""/>
        <dsp:cNvSpPr/>
      </dsp:nvSpPr>
      <dsp:spPr>
        <a:xfrm rot="5400000">
          <a:off x="2676188" y="467075"/>
          <a:ext cx="1100756" cy="1884433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C3FCE2-E933-4A54-8A91-AB7AC3BB7C55}">
      <dsp:nvSpPr>
        <dsp:cNvPr id="0" name=""/>
        <dsp:cNvSpPr/>
      </dsp:nvSpPr>
      <dsp:spPr>
        <a:xfrm>
          <a:off x="2567779" y="1098049"/>
          <a:ext cx="2498599" cy="19765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 err="1">
              <a:solidFill>
                <a:schemeClr val="bg1">
                  <a:lumMod val="50000"/>
                </a:schemeClr>
              </a:solidFill>
            </a:rPr>
            <a:t>Year</a:t>
          </a:r>
          <a:r>
            <a:rPr lang="fr-FR" sz="1200" b="1" kern="1200" dirty="0">
              <a:solidFill>
                <a:schemeClr val="bg1">
                  <a:lumMod val="50000"/>
                </a:schemeClr>
              </a:solidFill>
            </a:rPr>
            <a:t> 2 - 2019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(75) </a:t>
          </a:r>
          <a:r>
            <a:rPr lang="fr-FR" sz="1100" b="0" kern="1200" dirty="0" err="1">
              <a:solidFill>
                <a:schemeClr val="bg1">
                  <a:lumMod val="50000"/>
                </a:schemeClr>
              </a:solidFill>
            </a:rPr>
            <a:t>Students</a:t>
          </a: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b="0" kern="1200" dirty="0" err="1">
              <a:solidFill>
                <a:schemeClr val="bg1">
                  <a:lumMod val="50000"/>
                </a:schemeClr>
              </a:solidFill>
            </a:rPr>
            <a:t>attending</a:t>
          </a: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 On-Site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     - 25 </a:t>
          </a:r>
          <a:r>
            <a:rPr lang="fr-FR" sz="1100" b="0" kern="1200" dirty="0" err="1">
              <a:solidFill>
                <a:schemeClr val="bg1">
                  <a:lumMod val="50000"/>
                </a:schemeClr>
              </a:solidFill>
            </a:rPr>
            <a:t>Student</a:t>
          </a: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b="0" kern="1200" dirty="0" err="1">
              <a:solidFill>
                <a:schemeClr val="bg1">
                  <a:lumMod val="50000"/>
                </a:schemeClr>
              </a:solidFill>
            </a:rPr>
            <a:t>Volunteers</a:t>
          </a:r>
          <a:endParaRPr lang="fr-FR" sz="1100" b="0" kern="1200" dirty="0">
            <a:solidFill>
              <a:schemeClr val="bg1">
                <a:lumMod val="50000"/>
              </a:schemeClr>
            </a:solidFill>
          </a:endParaRP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     - 50 Local one-</a:t>
          </a:r>
          <a:r>
            <a:rPr lang="fr-FR" sz="1100" b="0" kern="1200" dirty="0" err="1">
              <a:solidFill>
                <a:schemeClr val="bg1">
                  <a:lumMod val="50000"/>
                </a:schemeClr>
              </a:solidFill>
            </a:rPr>
            <a:t>day</a:t>
          </a: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b="0" kern="1200" dirty="0" err="1">
              <a:solidFill>
                <a:schemeClr val="bg1">
                  <a:lumMod val="50000"/>
                </a:schemeClr>
              </a:solidFill>
            </a:rPr>
            <a:t>students</a:t>
          </a:r>
          <a:endParaRPr lang="fr-FR" sz="1100" b="0" kern="1200" dirty="0">
            <a:solidFill>
              <a:schemeClr val="bg1">
                <a:lumMod val="50000"/>
              </a:schemeClr>
            </a:solidFill>
          </a:endParaRP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1 Day Tied to COE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   - Plenary Session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   - Networking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   - </a:t>
          </a:r>
          <a:r>
            <a:rPr lang="fr-FR" sz="1100" b="0" kern="1200" dirty="0" err="1">
              <a:solidFill>
                <a:schemeClr val="bg1">
                  <a:lumMod val="50000"/>
                </a:schemeClr>
              </a:solidFill>
            </a:rPr>
            <a:t>Competition</a:t>
          </a:r>
          <a:endParaRPr lang="fr-FR" sz="1100" b="0" kern="1200" dirty="0">
            <a:solidFill>
              <a:schemeClr val="bg1">
                <a:lumMod val="50000"/>
              </a:schemeClr>
            </a:solidFill>
          </a:endParaRP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Faculty Development Projects (</a:t>
          </a:r>
          <a:r>
            <a:rPr lang="fr-FR" sz="1100" b="0" kern="1200" dirty="0" err="1">
              <a:solidFill>
                <a:schemeClr val="bg1">
                  <a:lumMod val="50000"/>
                </a:schemeClr>
              </a:solidFill>
            </a:rPr>
            <a:t>Univ</a:t>
          </a: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./Sponsors/COE/DS)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$35K Budget*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200" b="0" kern="1200" dirty="0"/>
        </a:p>
      </dsp:txBody>
      <dsp:txXfrm>
        <a:off x="2567779" y="1098049"/>
        <a:ext cx="2498599" cy="1976526"/>
      </dsp:txXfrm>
    </dsp:sp>
    <dsp:sp modelId="{5CF1463F-AFFF-4AC8-915D-DE9F728BD5B8}">
      <dsp:nvSpPr>
        <dsp:cNvPr id="0" name=""/>
        <dsp:cNvSpPr/>
      </dsp:nvSpPr>
      <dsp:spPr>
        <a:xfrm>
          <a:off x="4282920" y="366490"/>
          <a:ext cx="256855" cy="280093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A4FDDE-1382-498F-BF29-1CBC63A3D990}">
      <dsp:nvSpPr>
        <dsp:cNvPr id="0" name=""/>
        <dsp:cNvSpPr/>
      </dsp:nvSpPr>
      <dsp:spPr>
        <a:xfrm rot="5400000">
          <a:off x="5024775" y="-38777"/>
          <a:ext cx="1141298" cy="1753208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410A27-B9DE-4EC2-858F-1BC8567BEFA8}">
      <dsp:nvSpPr>
        <dsp:cNvPr id="0" name=""/>
        <dsp:cNvSpPr/>
      </dsp:nvSpPr>
      <dsp:spPr>
        <a:xfrm>
          <a:off x="4945248" y="516914"/>
          <a:ext cx="2310317" cy="19765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chemeClr val="bg1">
                  <a:lumMod val="50000"/>
                </a:schemeClr>
              </a:solidFill>
            </a:rPr>
            <a:t>Year 3 Target - 2024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bg1">
                  <a:lumMod val="50000"/>
                </a:schemeClr>
              </a:solidFill>
            </a:rPr>
            <a:t>(100) </a:t>
          </a:r>
          <a:r>
            <a:rPr lang="fr-FR" sz="1100" kern="1200" dirty="0" err="1">
              <a:solidFill>
                <a:schemeClr val="bg1">
                  <a:lumMod val="50000"/>
                </a:schemeClr>
              </a:solidFill>
            </a:rPr>
            <a:t>Students</a:t>
          </a:r>
          <a:r>
            <a:rPr lang="fr-FR" sz="1100" kern="1200" dirty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kern="1200" dirty="0" err="1">
              <a:solidFill>
                <a:schemeClr val="bg1">
                  <a:lumMod val="50000"/>
                </a:schemeClr>
              </a:solidFill>
            </a:rPr>
            <a:t>attending</a:t>
          </a:r>
          <a:r>
            <a:rPr lang="fr-FR" sz="1100" kern="1200" dirty="0">
              <a:solidFill>
                <a:schemeClr val="bg1">
                  <a:lumMod val="50000"/>
                </a:schemeClr>
              </a:solidFill>
            </a:rPr>
            <a:t> On-Site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   - 25 </a:t>
          </a:r>
          <a:r>
            <a:rPr lang="fr-FR" sz="1100" b="0" kern="1200" dirty="0" err="1">
              <a:solidFill>
                <a:schemeClr val="bg1">
                  <a:lumMod val="50000"/>
                </a:schemeClr>
              </a:solidFill>
            </a:rPr>
            <a:t>Student</a:t>
          </a:r>
          <a:r>
            <a:rPr lang="fr-FR" sz="1100" b="0" kern="1200" dirty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b="0" kern="1200" dirty="0" err="1">
              <a:solidFill>
                <a:schemeClr val="bg1">
                  <a:lumMod val="50000"/>
                </a:schemeClr>
              </a:solidFill>
            </a:rPr>
            <a:t>Volunteers</a:t>
          </a:r>
          <a:endParaRPr lang="fr-FR" sz="1100" kern="1200" dirty="0">
            <a:solidFill>
              <a:schemeClr val="bg1">
                <a:lumMod val="50000"/>
              </a:schemeClr>
            </a:solidFill>
          </a:endParaRP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bg1">
                  <a:lumMod val="50000"/>
                </a:schemeClr>
              </a:solidFill>
            </a:rPr>
            <a:t>   - 75 Local one-</a:t>
          </a:r>
          <a:r>
            <a:rPr lang="fr-FR" sz="1100" kern="1200" dirty="0" err="1">
              <a:solidFill>
                <a:schemeClr val="bg1">
                  <a:lumMod val="50000"/>
                </a:schemeClr>
              </a:solidFill>
            </a:rPr>
            <a:t>day</a:t>
          </a:r>
          <a:r>
            <a:rPr lang="fr-FR" sz="1100" kern="1200" dirty="0">
              <a:solidFill>
                <a:schemeClr val="bg1">
                  <a:lumMod val="50000"/>
                </a:schemeClr>
              </a:solidFill>
            </a:rPr>
            <a:t> </a:t>
          </a:r>
          <a:r>
            <a:rPr lang="fr-FR" sz="1100" kern="1200" dirty="0" err="1">
              <a:solidFill>
                <a:schemeClr val="bg1">
                  <a:lumMod val="50000"/>
                </a:schemeClr>
              </a:solidFill>
            </a:rPr>
            <a:t>students</a:t>
          </a:r>
          <a:endParaRPr lang="fr-FR" sz="1100" kern="1200" dirty="0">
            <a:solidFill>
              <a:schemeClr val="bg1">
                <a:lumMod val="50000"/>
              </a:schemeClr>
            </a:solidFill>
          </a:endParaRP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bg1">
                  <a:lumMod val="50000"/>
                </a:schemeClr>
              </a:solidFill>
            </a:rPr>
            <a:t>(10) </a:t>
          </a:r>
          <a:r>
            <a:rPr lang="en-US" sz="1100" kern="1200" noProof="0" dirty="0">
              <a:solidFill>
                <a:schemeClr val="bg1">
                  <a:lumMod val="50000"/>
                </a:schemeClr>
              </a:solidFill>
            </a:rPr>
            <a:t>International</a:t>
          </a:r>
          <a:r>
            <a:rPr lang="fr-FR" sz="1100" kern="1200" dirty="0">
              <a:solidFill>
                <a:schemeClr val="bg1">
                  <a:lumMod val="50000"/>
                </a:schemeClr>
              </a:solidFill>
            </a:rPr>
            <a:t> Poster </a:t>
          </a:r>
          <a:r>
            <a:rPr lang="fr-FR" sz="1100" kern="1200" dirty="0" err="1">
              <a:solidFill>
                <a:schemeClr val="bg1">
                  <a:lumMod val="50000"/>
                </a:schemeClr>
              </a:solidFill>
            </a:rPr>
            <a:t>Submissions</a:t>
          </a:r>
          <a:endParaRPr lang="fr-FR" sz="1100" kern="1200" dirty="0">
            <a:solidFill>
              <a:schemeClr val="bg1">
                <a:lumMod val="50000"/>
              </a:schemeClr>
            </a:solidFill>
          </a:endParaRP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bg1">
                  <a:lumMod val="50000"/>
                </a:schemeClr>
              </a:solidFill>
            </a:rPr>
            <a:t>1 Day Tied to COE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bg1">
                  <a:lumMod val="50000"/>
                </a:schemeClr>
              </a:solidFill>
            </a:rPr>
            <a:t>   - Plenary Sessions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bg1">
                  <a:lumMod val="50000"/>
                </a:schemeClr>
              </a:solidFill>
            </a:rPr>
            <a:t>   - Networking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bg1">
                  <a:lumMod val="50000"/>
                </a:schemeClr>
              </a:solidFill>
            </a:rPr>
            <a:t>   - Competition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bg1">
                  <a:lumMod val="50000"/>
                </a:schemeClr>
              </a:solidFill>
            </a:rPr>
            <a:t>   - Interviews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bg1">
                  <a:lumMod val="50000"/>
                </a:schemeClr>
              </a:solidFill>
            </a:rPr>
            <a:t>   - </a:t>
          </a:r>
          <a:r>
            <a:rPr lang="fr-FR" sz="1100" kern="1200" dirty="0" err="1">
              <a:solidFill>
                <a:schemeClr val="bg1">
                  <a:lumMod val="50000"/>
                </a:schemeClr>
              </a:solidFill>
            </a:rPr>
            <a:t>Student</a:t>
          </a:r>
          <a:r>
            <a:rPr lang="fr-FR" sz="1100" kern="1200" dirty="0">
              <a:solidFill>
                <a:schemeClr val="bg1">
                  <a:lumMod val="50000"/>
                </a:schemeClr>
              </a:solidFill>
            </a:rPr>
            <a:t>/</a:t>
          </a:r>
          <a:r>
            <a:rPr lang="fr-FR" sz="1100" kern="1200" dirty="0" err="1">
              <a:solidFill>
                <a:schemeClr val="bg1">
                  <a:lumMod val="50000"/>
                </a:schemeClr>
              </a:solidFill>
            </a:rPr>
            <a:t>Faculty</a:t>
          </a:r>
          <a:r>
            <a:rPr lang="fr-FR" sz="1100" kern="1200" dirty="0">
              <a:solidFill>
                <a:schemeClr val="bg1">
                  <a:lumMod val="50000"/>
                </a:schemeClr>
              </a:solidFill>
            </a:rPr>
            <a:t> Development </a:t>
          </a:r>
          <a:r>
            <a:rPr lang="fr-FR" sz="1100" kern="1200" dirty="0" err="1">
              <a:solidFill>
                <a:schemeClr val="bg1">
                  <a:lumMod val="50000"/>
                </a:schemeClr>
              </a:solidFill>
            </a:rPr>
            <a:t>Projects</a:t>
          </a:r>
          <a:r>
            <a:rPr lang="fr-FR" sz="1100" kern="1200" dirty="0">
              <a:solidFill>
                <a:schemeClr val="bg1">
                  <a:lumMod val="50000"/>
                </a:schemeClr>
              </a:solidFill>
            </a:rPr>
            <a:t>  (</a:t>
          </a:r>
          <a:r>
            <a:rPr lang="fr-FR" sz="1100" kern="1200" dirty="0" err="1">
              <a:solidFill>
                <a:schemeClr val="bg1">
                  <a:lumMod val="50000"/>
                </a:schemeClr>
              </a:solidFill>
            </a:rPr>
            <a:t>Univ</a:t>
          </a:r>
          <a:r>
            <a:rPr lang="fr-FR" sz="1100" kern="1200" dirty="0">
              <a:solidFill>
                <a:schemeClr val="bg1">
                  <a:lumMod val="50000"/>
                </a:schemeClr>
              </a:solidFill>
            </a:rPr>
            <a:t>./Sponsors/COE/DS)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bg1">
                  <a:lumMod val="50000"/>
                </a:schemeClr>
              </a:solidFill>
            </a:rPr>
            <a:t>Ask the Experts </a:t>
          </a:r>
          <a:r>
            <a:rPr lang="fr-FR" sz="1100" kern="1200" dirty="0" err="1">
              <a:solidFill>
                <a:schemeClr val="bg1">
                  <a:lumMod val="50000"/>
                </a:schemeClr>
              </a:solidFill>
            </a:rPr>
            <a:t>Webinar</a:t>
          </a:r>
          <a:r>
            <a:rPr lang="fr-FR" sz="1100" kern="1200" dirty="0">
              <a:solidFill>
                <a:schemeClr val="bg1">
                  <a:lumMod val="50000"/>
                </a:schemeClr>
              </a:solidFill>
            </a:rPr>
            <a:t> Participation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bg1">
                  <a:lumMod val="50000"/>
                </a:schemeClr>
              </a:solidFill>
            </a:rPr>
            <a:t>$50K Budget*</a:t>
          </a:r>
          <a:endParaRPr lang="fr-FR" sz="1100" b="1" kern="1200" dirty="0">
            <a:solidFill>
              <a:schemeClr val="bg1">
                <a:lumMod val="50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400" kern="1200" dirty="0"/>
        </a:p>
      </dsp:txBody>
      <dsp:txXfrm>
        <a:off x="4945248" y="516914"/>
        <a:ext cx="2310317" cy="19765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0.00062</cdr:x>
      <cdr:y>0.35332</cdr:y>
    </cdr:from>
    <cdr:to>
      <cdr:x>0.38725</cdr:x>
      <cdr:y>0.98454</cdr:y>
    </cdr:to>
    <cdr:sp macro="" textlink="">
      <cdr:nvSpPr>
        <cdr:cNvPr id="2" name="TextBox 6"/>
        <cdr:cNvSpPr txBox="1"/>
      </cdr:nvSpPr>
      <cdr:spPr>
        <a:xfrm xmlns:a="http://schemas.openxmlformats.org/drawingml/2006/main">
          <a:off x="2575" y="1227455"/>
          <a:ext cx="1598539" cy="219290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050" dirty="0">
              <a:solidFill>
                <a:schemeClr val="tx1">
                  <a:lumMod val="75000"/>
                  <a:lumOff val="25000"/>
                </a:schemeClr>
              </a:solidFill>
            </a:rPr>
            <a:t>Other:</a:t>
          </a:r>
        </a:p>
        <a:p xmlns:a="http://schemas.openxmlformats.org/drawingml/2006/main">
          <a:pPr marL="285750" indent="-285750">
            <a:buFont typeface="Arial" panose="020B0604020202020204" pitchFamily="34" charset="0"/>
            <a:buChar char="•"/>
          </a:pPr>
          <a:r>
            <a:rPr lang="en-US" sz="1050" dirty="0">
              <a:solidFill>
                <a:schemeClr val="tx1">
                  <a:lumMod val="75000"/>
                  <a:lumOff val="25000"/>
                </a:schemeClr>
              </a:solidFill>
            </a:rPr>
            <a:t>Sustainable Energy (2)</a:t>
          </a:r>
        </a:p>
        <a:p xmlns:a="http://schemas.openxmlformats.org/drawingml/2006/main">
          <a:pPr marL="285750" indent="-285750">
            <a:buFont typeface="Arial" panose="020B0604020202020204" pitchFamily="34" charset="0"/>
            <a:buChar char="•"/>
          </a:pPr>
          <a:r>
            <a:rPr lang="en-US" sz="1050" dirty="0">
              <a:solidFill>
                <a:schemeClr val="tx1">
                  <a:lumMod val="75000"/>
                  <a:lumOff val="25000"/>
                </a:schemeClr>
              </a:solidFill>
            </a:rPr>
            <a:t>Robotics (1)</a:t>
          </a:r>
        </a:p>
        <a:p xmlns:a="http://schemas.openxmlformats.org/drawingml/2006/main">
          <a:pPr marL="285750" indent="-285750">
            <a:buFont typeface="Arial" panose="020B0604020202020204" pitchFamily="34" charset="0"/>
            <a:buChar char="•"/>
          </a:pPr>
          <a:r>
            <a:rPr lang="en-US" sz="1050" dirty="0">
              <a:solidFill>
                <a:schemeClr val="tx1">
                  <a:lumMod val="75000"/>
                  <a:lumOff val="25000"/>
                </a:schemeClr>
              </a:solidFill>
            </a:rPr>
            <a:t>Project Engineering (1)</a:t>
          </a:r>
        </a:p>
        <a:p xmlns:a="http://schemas.openxmlformats.org/drawingml/2006/main">
          <a:pPr marL="285750" indent="-285750">
            <a:buFont typeface="Arial" panose="020B0604020202020204" pitchFamily="34" charset="0"/>
            <a:buChar char="•"/>
          </a:pPr>
          <a:r>
            <a:rPr lang="en-US" sz="1050" dirty="0">
              <a:solidFill>
                <a:schemeClr val="tx1">
                  <a:lumMod val="75000"/>
                  <a:lumOff val="25000"/>
                </a:schemeClr>
              </a:solidFill>
            </a:rPr>
            <a:t>Automotive (1)</a:t>
          </a:r>
        </a:p>
        <a:p xmlns:a="http://schemas.openxmlformats.org/drawingml/2006/main">
          <a:pPr marL="285750" indent="-285750">
            <a:buFont typeface="Arial" panose="020B0604020202020204" pitchFamily="34" charset="0"/>
            <a:buChar char="•"/>
          </a:pPr>
          <a:r>
            <a:rPr lang="en-US" sz="1050" dirty="0">
              <a:solidFill>
                <a:schemeClr val="tx1">
                  <a:lumMod val="75000"/>
                  <a:lumOff val="25000"/>
                </a:schemeClr>
              </a:solidFill>
            </a:rPr>
            <a:t>Space (1)</a:t>
          </a:r>
        </a:p>
        <a:p xmlns:a="http://schemas.openxmlformats.org/drawingml/2006/main">
          <a:pPr marL="285750" indent="-285750">
            <a:buFont typeface="Arial" panose="020B0604020202020204" pitchFamily="34" charset="0"/>
            <a:buChar char="•"/>
          </a:pPr>
          <a:r>
            <a:rPr lang="en-US" sz="1050" dirty="0">
              <a:solidFill>
                <a:schemeClr val="tx1">
                  <a:lumMod val="75000"/>
                  <a:lumOff val="25000"/>
                </a:schemeClr>
              </a:solidFill>
            </a:rPr>
            <a:t>Networking &amp; Company Info (1)</a:t>
          </a:r>
        </a:p>
        <a:p xmlns:a="http://schemas.openxmlformats.org/drawingml/2006/main">
          <a:pPr marL="285750" indent="-285750">
            <a:buFont typeface="Arial" panose="020B0604020202020204" pitchFamily="34" charset="0"/>
            <a:buChar char="•"/>
          </a:pPr>
          <a:r>
            <a:rPr lang="en-US" sz="1050" dirty="0">
              <a:solidFill>
                <a:schemeClr val="tx1">
                  <a:lumMod val="75000"/>
                  <a:lumOff val="25000"/>
                </a:schemeClr>
              </a:solidFill>
            </a:rPr>
            <a:t>Natural Resources (1)</a:t>
          </a:r>
        </a:p>
        <a:p xmlns:a="http://schemas.openxmlformats.org/drawingml/2006/main">
          <a:pPr marL="285750" indent="-285750">
            <a:buFont typeface="Arial" panose="020B0604020202020204" pitchFamily="34" charset="0"/>
            <a:buChar char="•"/>
          </a:pPr>
          <a:r>
            <a:rPr lang="en-US" sz="1050" dirty="0">
              <a:solidFill>
                <a:schemeClr val="tx1">
                  <a:lumMod val="75000"/>
                  <a:lumOff val="25000"/>
                </a:schemeClr>
              </a:solidFill>
            </a:rPr>
            <a:t>Medical (1)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985C44-86EE-4E7F-BC89-04F547FC470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949803-E278-4463-90EC-2743D58356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299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OE_80419-16_PPT_16x9titl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543" y="2502429"/>
            <a:ext cx="7772400" cy="893735"/>
          </a:xfrm>
        </p:spPr>
        <p:txBody>
          <a:bodyPr anchor="b" anchorCtr="0">
            <a:normAutofit/>
          </a:bodyPr>
          <a:lstStyle>
            <a:lvl1pPr algn="l">
              <a:defRPr sz="3600">
                <a:solidFill>
                  <a:srgbClr val="005486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543" y="3573550"/>
            <a:ext cx="6400800" cy="471608"/>
          </a:xfrm>
        </p:spPr>
        <p:txBody>
          <a:bodyPr>
            <a:normAutofit/>
          </a:bodyPr>
          <a:lstStyle>
            <a:lvl1pPr marL="0" indent="0" algn="l">
              <a:buNone/>
              <a:defRPr sz="2400" i="1">
                <a:solidFill>
                  <a:srgbClr val="6EBE49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6534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E_80419-16_PPT_16x9interior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1139" y="179804"/>
            <a:ext cx="6537529" cy="605259"/>
          </a:xfrm>
        </p:spPr>
        <p:txBody>
          <a:bodyPr anchor="b" anchorCtr="0">
            <a:noAutofit/>
          </a:bodyPr>
          <a:lstStyle>
            <a:lvl1pPr algn="l">
              <a:defRPr sz="2800">
                <a:solidFill>
                  <a:srgbClr val="6EBE49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buClr>
                <a:srgbClr val="005486"/>
              </a:buClr>
              <a:defRPr sz="280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1pPr>
            <a:lvl2pPr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2pPr>
            <a:lvl3pPr>
              <a:buClr>
                <a:srgbClr val="6EBE49"/>
              </a:buClr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3pPr>
            <a:lvl4pPr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4pPr>
            <a:lvl5pPr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6698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077200" y="4914900"/>
            <a:ext cx="990600" cy="17145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000" cap="none" normalizeH="0">
                <a:solidFill>
                  <a:srgbClr val="214D91"/>
                </a:solidFill>
                <a:latin typeface="Arial"/>
              </a:defRPr>
            </a:lvl1pPr>
          </a:lstStyle>
          <a:p>
            <a:fld id="{6C10C4C6-7284-4C2B-B661-EA1A2009BC7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359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2D000-1484-AD47-BD98-092CE092D2F3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967AC-01B2-7C47-853D-58B539F3D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642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e.org/p/su/rd/survey=9ecdf3b5-71bf-11ed-b7ab-bc764e10368f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oburton@coe.org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19" y="2603773"/>
            <a:ext cx="5967406" cy="67118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The COE Academic Foundation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2522" y="3375771"/>
            <a:ext cx="4800600" cy="471608"/>
          </a:xfrm>
        </p:spPr>
        <p:txBody>
          <a:bodyPr>
            <a:normAutofit fontScale="92500"/>
          </a:bodyPr>
          <a:lstStyle/>
          <a:p>
            <a:pPr algn="ctr"/>
            <a:r>
              <a:rPr lang="en-US" dirty="0"/>
              <a:t>Fostering the innovators of the future</a:t>
            </a:r>
          </a:p>
        </p:txBody>
      </p:sp>
    </p:spTree>
    <p:extLst>
      <p:ext uri="{BB962C8B-B14F-4D97-AF65-F5344CB8AC3E}">
        <p14:creationId xmlns:p14="http://schemas.microsoft.com/office/powerpoint/2010/main" val="2787546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87567" y="214119"/>
            <a:ext cx="5623092" cy="605259"/>
          </a:xfrm>
        </p:spPr>
        <p:txBody>
          <a:bodyPr/>
          <a:lstStyle/>
          <a:p>
            <a:pPr algn="ctr"/>
            <a:r>
              <a:rPr lang="en-US" dirty="0"/>
              <a:t>Academic Foundation Objectives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03583" y="1249926"/>
            <a:ext cx="7991060" cy="3587118"/>
          </a:xfrm>
        </p:spPr>
        <p:txBody>
          <a:bodyPr>
            <a:normAutofit lnSpcReduction="10000"/>
          </a:bodyPr>
          <a:lstStyle/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13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501c3 </a:t>
            </a:r>
            <a:r>
              <a:rPr lang="en-US" sz="13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 exempt </a:t>
            </a:r>
            <a:r>
              <a:rPr lang="en-US" sz="13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organization dedicated to growing the trained resources to match industry </a:t>
            </a:r>
            <a:r>
              <a:rPr lang="en-US" sz="13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workforce of the future </a:t>
            </a:r>
            <a:r>
              <a:rPr lang="en-US" sz="13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needs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13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 the Dr. David M. Aber </a:t>
            </a:r>
            <a:r>
              <a:rPr lang="en-US" sz="13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Scholarship</a:t>
            </a:r>
            <a:r>
              <a:rPr lang="en-US" sz="13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Competition giving students the opportunity to showcase their work on projects involving the Dassault Systèmes solutions to leaders within the industry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13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 an attractive fertile digital engineering environment for </a:t>
            </a:r>
            <a:r>
              <a:rPr lang="en-US" sz="13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growth </a:t>
            </a:r>
            <a:r>
              <a:rPr lang="en-US" sz="13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eventual </a:t>
            </a:r>
            <a:r>
              <a:rPr lang="en-US" sz="13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career opportunities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13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a vibrant COE led </a:t>
            </a:r>
            <a:r>
              <a:rPr lang="en-US" sz="13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of students, faculty and professionals </a:t>
            </a:r>
            <a:r>
              <a:rPr lang="en-US" sz="13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extend beyond the scheduled COE events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13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Strengthen the COE organization and participating companies by dedicating resources to meet the </a:t>
            </a:r>
            <a:r>
              <a:rPr lang="en-US" sz="13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future workforce needs </a:t>
            </a:r>
            <a:r>
              <a:rPr lang="en-US" sz="13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all groups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13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Expand the DS footprint within universities and colleges to create discovery and brand recognition of DS engineering solutions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endParaRPr lang="en-US" sz="135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sz="135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join the Academic Program team or to learn more, please contact:</a:t>
            </a:r>
          </a:p>
          <a:p>
            <a:pPr lvl="1" algn="ctr">
              <a:buClrTx/>
              <a:buFont typeface="Courier New" panose="02070309020205020404" pitchFamily="49" charset="0"/>
              <a:buChar char="o"/>
            </a:pPr>
            <a:r>
              <a:rPr lang="en-US" sz="13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Nathan Shipley -  nathan@niar.wichita.edu</a:t>
            </a:r>
          </a:p>
          <a:p>
            <a:pPr lvl="1" algn="ctr">
              <a:buClrTx/>
              <a:buFont typeface="Courier New" panose="02070309020205020404" pitchFamily="49" charset="0"/>
              <a:buChar char="o"/>
            </a:pPr>
            <a:r>
              <a:rPr lang="en-US" sz="135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Peter Finn – pfinn@coe.org	</a:t>
            </a:r>
          </a:p>
        </p:txBody>
      </p:sp>
    </p:spTree>
    <p:extLst>
      <p:ext uri="{BB962C8B-B14F-4D97-AF65-F5344CB8AC3E}">
        <p14:creationId xmlns:p14="http://schemas.microsoft.com/office/powerpoint/2010/main" val="821271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69164" y="196497"/>
            <a:ext cx="6631809" cy="605259"/>
          </a:xfrm>
        </p:spPr>
        <p:txBody>
          <a:bodyPr/>
          <a:lstStyle/>
          <a:p>
            <a:r>
              <a:rPr lang="en-US" dirty="0"/>
              <a:t>3 Year Rolling Plan (paused for COVID)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734815904"/>
              </p:ext>
            </p:extLst>
          </p:nvPr>
        </p:nvGraphicFramePr>
        <p:xfrm>
          <a:off x="1145408" y="954156"/>
          <a:ext cx="7255566" cy="3916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0055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2784" y="332786"/>
            <a:ext cx="6944138" cy="442163"/>
          </a:xfrm>
        </p:spPr>
        <p:txBody>
          <a:bodyPr/>
          <a:lstStyle/>
          <a:p>
            <a:r>
              <a:rPr lang="en-US" dirty="0"/>
              <a:t>Academic Foundation Donor Levels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5836021"/>
              </p:ext>
            </p:extLst>
          </p:nvPr>
        </p:nvGraphicFramePr>
        <p:xfrm>
          <a:off x="543339" y="868927"/>
          <a:ext cx="8402541" cy="3899189"/>
        </p:xfrm>
        <a:graphic>
          <a:graphicData uri="http://schemas.openxmlformats.org/drawingml/2006/table">
            <a:tbl>
              <a:tblPr/>
              <a:tblGrid>
                <a:gridCol w="2443701">
                  <a:extLst>
                    <a:ext uri="{9D8B030D-6E8A-4147-A177-3AD203B41FA5}">
                      <a16:colId xmlns:a16="http://schemas.microsoft.com/office/drawing/2014/main" val="122416597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809126084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303457611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579019902"/>
                    </a:ext>
                  </a:extLst>
                </a:gridCol>
                <a:gridCol w="1821180">
                  <a:extLst>
                    <a:ext uri="{9D8B030D-6E8A-4147-A177-3AD203B41FA5}">
                      <a16:colId xmlns:a16="http://schemas.microsoft.com/office/drawing/2014/main" val="2656344309"/>
                    </a:ext>
                  </a:extLst>
                </a:gridCol>
              </a:tblGrid>
              <a:tr h="4141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699" marR="2699" marT="26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i="0" u="none" strike="noStrike" dirty="0">
                          <a:solidFill>
                            <a:srgbClr val="6CBC47"/>
                          </a:solidFill>
                          <a:effectLst/>
                          <a:latin typeface="Arial" panose="020B0604020202020204" pitchFamily="34" charset="0"/>
                        </a:rPr>
                        <a:t>$15,000 Principal Corporate Academic Donor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i="0" u="none" strike="noStrike" dirty="0">
                          <a:solidFill>
                            <a:srgbClr val="6CBC47"/>
                          </a:solidFill>
                          <a:effectLst/>
                          <a:latin typeface="Arial" panose="020B0604020202020204" pitchFamily="34" charset="0"/>
                        </a:rPr>
                        <a:t>$10,000 Major Corporate Academic Donor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i="0" u="none" strike="noStrike" dirty="0">
                          <a:solidFill>
                            <a:srgbClr val="6CBC47"/>
                          </a:solidFill>
                          <a:effectLst/>
                          <a:latin typeface="Arial" panose="020B0604020202020204" pitchFamily="34" charset="0"/>
                        </a:rPr>
                        <a:t>$7,500 Supporting Corporate Academic Donor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i="0" u="none" strike="noStrike" dirty="0">
                          <a:solidFill>
                            <a:srgbClr val="6CBC47"/>
                          </a:solidFill>
                          <a:effectLst/>
                          <a:latin typeface="Arial" panose="020B0604020202020204" pitchFamily="34" charset="0"/>
                        </a:rPr>
                        <a:t>$5,000 Sustaining Corporate Academic Donor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7155900"/>
                  </a:ext>
                </a:extLst>
              </a:tr>
              <a:tr h="2798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Corporate Membership (up to $7,500 value)</a:t>
                      </a:r>
                    </a:p>
                  </a:txBody>
                  <a:tcPr marL="2699" marR="2699" marT="26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û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0074083"/>
                  </a:ext>
                </a:extLst>
              </a:tr>
              <a:tr h="2926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Complimentary Registrations to COE Annual Conference for Human Resources representatives</a:t>
                      </a:r>
                    </a:p>
                  </a:txBody>
                  <a:tcPr marL="2699" marR="2699" marT="26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û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û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457171"/>
                  </a:ext>
                </a:extLst>
              </a:tr>
              <a:tr h="2926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 Minute Corporate Presentation to students on "Why to work for my company"</a:t>
                      </a:r>
                    </a:p>
                  </a:txBody>
                  <a:tcPr marL="2699" marR="2699" marT="26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5346372"/>
                  </a:ext>
                </a:extLst>
              </a:tr>
              <a:tr h="2798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Electronic copy of all student resumes</a:t>
                      </a:r>
                    </a:p>
                  </a:txBody>
                  <a:tcPr marL="2699" marR="2699" marT="26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4063338"/>
                  </a:ext>
                </a:extLst>
              </a:tr>
              <a:tr h="2798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Access to private room for student interviews</a:t>
                      </a:r>
                    </a:p>
                  </a:txBody>
                  <a:tcPr marL="2699" marR="2699" marT="26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û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û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2062338"/>
                  </a:ext>
                </a:extLst>
              </a:tr>
              <a:tr h="2798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Academic Sponsor Member recognition in </a:t>
                      </a:r>
                      <a:r>
                        <a:rPr lang="en-US" sz="800" b="1" i="1" u="none" strike="noStrike" dirty="0" err="1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NewsNet</a:t>
                      </a:r>
                      <a:endParaRPr lang="en-US" sz="800" b="1" i="1" u="none" strike="noStrike" dirty="0">
                        <a:solidFill>
                          <a:srgbClr val="1F4E7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699" marR="2699" marT="26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"Principal"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"Major"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"Supporting"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"Sustaining"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297714"/>
                  </a:ext>
                </a:extLst>
              </a:tr>
              <a:tr h="2798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Academic Sponsor Member recognition on COE website</a:t>
                      </a:r>
                    </a:p>
                  </a:txBody>
                  <a:tcPr marL="2699" marR="2699" marT="26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"Principal"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"Major"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"Supporting"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"Sustaining"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9440522"/>
                  </a:ext>
                </a:extLst>
              </a:tr>
              <a:tr h="2926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Academic Sponsor Member recognition in General Session slides at </a:t>
                      </a:r>
                      <a:r>
                        <a:rPr lang="en-US" sz="800" b="1" i="0" u="none" strike="noStrike" dirty="0" err="1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COExperience</a:t>
                      </a:r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 Conference</a:t>
                      </a:r>
                    </a:p>
                  </a:txBody>
                  <a:tcPr marL="2699" marR="2699" marT="26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"Principal"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"Major"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"Supporting"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"Sustaining"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7402466"/>
                  </a:ext>
                </a:extLst>
              </a:tr>
              <a:tr h="2798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Academic Sponsor Member Badge Ribbons at COE Annual Conference</a:t>
                      </a:r>
                    </a:p>
                  </a:txBody>
                  <a:tcPr marL="2699" marR="2699" marT="26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"Principal"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"Major"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"Supporting"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525252"/>
                          </a:solidFill>
                          <a:effectLst/>
                          <a:latin typeface="Arial" panose="020B0604020202020204" pitchFamily="34" charset="0"/>
                        </a:rPr>
                        <a:t>"Sustaining"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4402435"/>
                  </a:ext>
                </a:extLst>
              </a:tr>
              <a:tr h="2798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Corporate Scholarship Sponsor Seating at Student Lunch</a:t>
                      </a:r>
                    </a:p>
                  </a:txBody>
                  <a:tcPr marL="2699" marR="2699" marT="26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900237"/>
                  </a:ext>
                </a:extLst>
              </a:tr>
              <a:tr h="2926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Recognition of sponsorship at podium during </a:t>
                      </a:r>
                      <a:r>
                        <a:rPr lang="en-US" sz="800" b="1" i="0" u="none" strike="noStrike" dirty="0" err="1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COExperience</a:t>
                      </a:r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 Conference</a:t>
                      </a:r>
                    </a:p>
                  </a:txBody>
                  <a:tcPr marL="2699" marR="2699" marT="26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û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û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û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224726"/>
                  </a:ext>
                </a:extLst>
              </a:tr>
              <a:tr h="2798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Sponsored Article in selected issue of </a:t>
                      </a:r>
                      <a:r>
                        <a:rPr lang="en-US" sz="800" b="1" i="1" u="none" strike="noStrike" dirty="0" err="1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NewsNet</a:t>
                      </a:r>
                      <a:r>
                        <a:rPr lang="en-US" sz="8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2699" marR="2699" marT="269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û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û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>
                          <a:solidFill>
                            <a:srgbClr val="525252"/>
                          </a:solidFill>
                          <a:effectLst/>
                          <a:latin typeface="Wingdings" panose="05000000000000000000" pitchFamily="2" charset="2"/>
                        </a:rPr>
                        <a:t>û</a:t>
                      </a:r>
                    </a:p>
                  </a:txBody>
                  <a:tcPr marL="2699" marR="2699" marT="26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0560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5460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Donor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Corporate Academic donors walked away with over 50 resumes from engineering student candidates in 2018; 75 in 2019</a:t>
            </a:r>
          </a:p>
          <a:p>
            <a:r>
              <a:rPr lang="en-US" dirty="0"/>
              <a:t>Unparalleled opportunities to network and engage interested students already producing projects using DS tools</a:t>
            </a:r>
          </a:p>
          <a:p>
            <a:r>
              <a:rPr lang="en-US" dirty="0"/>
              <a:t>Several students were interviewed and hired</a:t>
            </a:r>
          </a:p>
          <a:p>
            <a:r>
              <a:rPr lang="en-US" dirty="0"/>
              <a:t>Developing/cultivating the pipeline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54230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Donor Benefits - Testimonial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“2019 was my first year attending COE, and it was an eye-opening experience. What caught my attention the most was the talented engineering students from many different universities. These students were highly motivated and skilled in </a:t>
            </a:r>
            <a:r>
              <a:rPr lang="en-US" dirty="0" err="1"/>
              <a:t>Dassault’s</a:t>
            </a:r>
            <a:r>
              <a:rPr lang="en-US" dirty="0"/>
              <a:t> products who not only excel in the classroom but are ambitious enough to volunteer, participate, and compete in the COE Academic Programs. Through the various interactions with the students as a representative from my company, I was able to recruit a couple of students who later became interns at my company. It was also a good forum to diversify and recruit students from US regions not a part of the corporate strategy. If recruiting and growing talents is a mission for your company, I think it would be a wise and valuable investment for any company with </a:t>
            </a:r>
            <a:r>
              <a:rPr lang="en-US" dirty="0" err="1"/>
              <a:t>Dassault’s</a:t>
            </a:r>
            <a:r>
              <a:rPr lang="en-US" dirty="0"/>
              <a:t> products to not only attend COE but also sponsor the COE Academic Program.” - </a:t>
            </a:r>
            <a:r>
              <a:rPr lang="en-US" i="1" dirty="0"/>
              <a:t>Kevin Vu, IT PLM Manager at Textron Aviation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728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51"/>
          <a:stretch/>
        </p:blipFill>
        <p:spPr>
          <a:xfrm>
            <a:off x="1386115" y="2831494"/>
            <a:ext cx="6386285" cy="2034917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202727" y="1038087"/>
            <a:ext cx="8753060" cy="1802163"/>
            <a:chOff x="-522786" y="1029612"/>
            <a:chExt cx="9689646" cy="2700704"/>
          </a:xfrm>
        </p:grpSpPr>
        <p:sp>
          <p:nvSpPr>
            <p:cNvPr id="4" name="Rectangle 3"/>
            <p:cNvSpPr/>
            <p:nvPr/>
          </p:nvSpPr>
          <p:spPr>
            <a:xfrm>
              <a:off x="-522786" y="1083151"/>
              <a:ext cx="4982115" cy="1349100"/>
            </a:xfrm>
            <a:prstGeom prst="rect">
              <a:avLst/>
            </a:prstGeom>
          </p:spPr>
          <p:txBody>
            <a:bodyPr wrap="square" numCol="1">
              <a:spAutoFit/>
            </a:bodyPr>
            <a:lstStyle/>
            <a:p>
              <a:pPr marL="471488" lvl="1" indent="-214313">
                <a:buFont typeface="Wingdings" panose="05000000000000000000" pitchFamily="2" charset="2"/>
                <a:buChar char="§"/>
                <a:defRPr/>
              </a:pP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Attend the </a:t>
              </a:r>
              <a:r>
                <a:rPr lang="en-US" sz="1050" b="1" u="sng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Community</a:t>
              </a:r>
              <a:r>
                <a:rPr lang="en-US" sz="1050" b="1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of </a:t>
              </a:r>
              <a:r>
                <a:rPr lang="en-US" sz="1050" b="1" u="sng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Experts</a:t>
              </a:r>
              <a:r>
                <a:rPr lang="en-US" sz="1050" b="1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050" b="1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COExperience</a:t>
              </a:r>
              <a:r>
                <a:rPr lang="en-US" sz="1050" b="1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Conference </a:t>
              </a:r>
            </a:p>
            <a:p>
              <a:pPr marL="471488" lvl="1" indent="-214313">
                <a:buFont typeface="Wingdings" panose="05000000000000000000" pitchFamily="2" charset="2"/>
                <a:buChar char="§"/>
                <a:defRPr/>
              </a:pP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Engage directly with </a:t>
              </a:r>
              <a:r>
                <a:rPr lang="en-US" sz="1050" b="1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industry leaders, top companies, </a:t>
              </a: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 </a:t>
              </a:r>
              <a:r>
                <a:rPr lang="en-US" sz="1050" b="1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network</a:t>
              </a: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with </a:t>
              </a:r>
              <a:r>
                <a:rPr lang="en-US" sz="1050" b="1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fellow students</a:t>
              </a:r>
            </a:p>
            <a:p>
              <a:pPr marL="471488" lvl="1" indent="-214313">
                <a:buFont typeface="Wingdings" panose="05000000000000000000" pitchFamily="2" charset="2"/>
                <a:buChar char="§"/>
                <a:defRPr/>
              </a:pP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See the “latest and greatest” </a:t>
              </a:r>
              <a:r>
                <a:rPr lang="en-US" sz="1050" b="1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engineering technology</a:t>
              </a:r>
            </a:p>
            <a:p>
              <a:pPr marL="471488" lvl="1" indent="-214313">
                <a:buFont typeface="Wingdings" panose="05000000000000000000" pitchFamily="2" charset="2"/>
                <a:buChar char="§"/>
                <a:defRPr/>
              </a:pPr>
              <a:r>
                <a:rPr lang="en-US" sz="1050" b="1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Post your resume </a:t>
              </a: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 our centralized database hub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016596" y="1029612"/>
              <a:ext cx="5061856" cy="20755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71488" lvl="1" indent="-214313">
                <a:buFont typeface="Wingdings" panose="05000000000000000000" pitchFamily="2" charset="2"/>
                <a:buChar char="§"/>
                <a:defRPr/>
              </a:pP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 at the forefront for </a:t>
              </a:r>
              <a:r>
                <a:rPr lang="en-US" sz="1050" b="1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networking</a:t>
              </a: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728663" lvl="2" indent="-214313">
                <a:buFont typeface="Courier New" panose="02070309020205020404" pitchFamily="49" charset="0"/>
                <a:buChar char="o"/>
                <a:defRPr/>
              </a:pP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Corporate Recruiting, internships, co-op opportunities, workforce placement.</a:t>
              </a:r>
            </a:p>
            <a:p>
              <a:pPr marL="471488" lvl="1" indent="-214313">
                <a:buFont typeface="Wingdings" panose="05000000000000000000" pitchFamily="2" charset="2"/>
                <a:buChar char="§"/>
                <a:defRPr/>
              </a:pP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Submit an academic project for our </a:t>
              </a:r>
              <a:r>
                <a:rPr lang="en-US" sz="1050" u="sng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3"/>
                </a:rPr>
                <a:t>Dr. David M. Aber Scholarship Competition</a:t>
              </a: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marL="728663" lvl="2" indent="-214313">
                <a:buFont typeface="Courier New" panose="02070309020205020404" pitchFamily="49" charset="0"/>
                <a:buChar char="o"/>
                <a:defRPr/>
              </a:pP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First prize = $3000</a:t>
              </a:r>
            </a:p>
            <a:p>
              <a:pPr marL="728663" lvl="2" indent="-214313">
                <a:buFont typeface="Courier New" panose="02070309020205020404" pitchFamily="49" charset="0"/>
                <a:buChar char="o"/>
                <a:defRPr/>
              </a:pP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Second prize = $1000</a:t>
              </a:r>
            </a:p>
            <a:p>
              <a:pPr marL="471488" lvl="1" indent="-214313">
                <a:buFont typeface="Wingdings" panose="05000000000000000000" pitchFamily="2" charset="2"/>
                <a:buChar char="§"/>
                <a:defRPr/>
              </a:pPr>
              <a:r>
                <a:rPr lang="en-US" sz="1050" b="1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Dassault Systèmes certification </a:t>
              </a:r>
              <a:r>
                <a:rPr lang="en-US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exams available on-site!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648200" y="3107655"/>
              <a:ext cx="4518660" cy="6226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COE </a:t>
              </a:r>
              <a:r>
                <a:rPr lang="fr-FR" sz="105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Headquarters</a:t>
              </a:r>
              <a:r>
                <a:rPr lang="fr-FR" sz="105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Contact: Conor Burton</a:t>
              </a:r>
            </a:p>
            <a:p>
              <a:pPr algn="ctr"/>
              <a:r>
                <a:rPr lang="en-US" sz="1050" dirty="0">
                  <a:latin typeface="Arial" panose="020B0604020202020204" pitchFamily="34" charset="0"/>
                  <a:cs typeface="Arial" panose="020B0604020202020204" pitchFamily="34" charset="0"/>
                  <a:hlinkClick r:id="rId4"/>
                </a:rPr>
                <a:t>coburton@coe.org</a:t>
              </a:r>
              <a:r>
                <a:rPr lang="en-US" sz="105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386115" y="260343"/>
            <a:ext cx="6718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6EBE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Achieve your dreams with the COE Scholarship Program</a:t>
            </a:r>
          </a:p>
        </p:txBody>
      </p:sp>
      <p:sp>
        <p:nvSpPr>
          <p:cNvPr id="12" name="Wave 11"/>
          <p:cNvSpPr/>
          <p:nvPr/>
        </p:nvSpPr>
        <p:spPr>
          <a:xfrm>
            <a:off x="2216776" y="686488"/>
            <a:ext cx="5113496" cy="294786"/>
          </a:xfrm>
          <a:prstGeom prst="wave">
            <a:avLst/>
          </a:prstGeom>
          <a:gradFill flip="none" rotWithShape="1">
            <a:gsLst>
              <a:gs pos="2500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81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13" dirty="0"/>
              <a:t>Attend </a:t>
            </a:r>
            <a:r>
              <a:rPr lang="en-US" sz="1013" dirty="0" err="1"/>
              <a:t>COExperience</a:t>
            </a:r>
            <a:r>
              <a:rPr lang="en-US" sz="1013" dirty="0"/>
              <a:t> 2024 May 13-16, Dallas, TX</a:t>
            </a:r>
          </a:p>
        </p:txBody>
      </p:sp>
    </p:spTree>
    <p:extLst>
      <p:ext uri="{BB962C8B-B14F-4D97-AF65-F5344CB8AC3E}">
        <p14:creationId xmlns:p14="http://schemas.microsoft.com/office/powerpoint/2010/main" val="1538270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 Reactions</a:t>
            </a:r>
          </a:p>
        </p:txBody>
      </p:sp>
      <p:sp>
        <p:nvSpPr>
          <p:cNvPr id="4" name="Content Placeholder 6"/>
          <p:cNvSpPr txBox="1">
            <a:spLocks/>
          </p:cNvSpPr>
          <p:nvPr/>
        </p:nvSpPr>
        <p:spPr>
          <a:xfrm>
            <a:off x="569843" y="1389786"/>
            <a:ext cx="3747871" cy="3377044"/>
          </a:xfrm>
          <a:prstGeom prst="rect">
            <a:avLst/>
          </a:prstGeom>
        </p:spPr>
        <p:txBody>
          <a:bodyPr vert="horz" lIns="68580" tIns="34290" rIns="68580" bIns="3429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71BE48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1BE48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1BE48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1BE48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1BE48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“Getting to network with different companies.”</a:t>
            </a:r>
          </a:p>
          <a:p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“The tent/booth portion because I got to talk to all sorts of different companies and people.”</a:t>
            </a:r>
          </a:p>
          <a:p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“Professional Conference”</a:t>
            </a:r>
          </a:p>
          <a:p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“Academic Project presentations”</a:t>
            </a:r>
          </a:p>
          <a:p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“My favorite part of the event was the </a:t>
            </a:r>
            <a:r>
              <a:rPr lang="en-US" sz="2100" dirty="0" err="1">
                <a:solidFill>
                  <a:schemeClr val="bg1">
                    <a:lumMod val="50000"/>
                  </a:schemeClr>
                </a:solidFill>
              </a:rPr>
              <a:t>TechniFair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”</a:t>
            </a:r>
          </a:p>
          <a:p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“Student access to </a:t>
            </a:r>
            <a:r>
              <a:rPr lang="en-US" sz="2100" dirty="0" err="1">
                <a:solidFill>
                  <a:schemeClr val="bg1">
                    <a:lumMod val="50000"/>
                  </a:schemeClr>
                </a:solidFill>
              </a:rPr>
              <a:t>TechniFair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”</a:t>
            </a:r>
          </a:p>
          <a:p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“Meeting new people and learning more about the future of CATIA”</a:t>
            </a:r>
          </a:p>
          <a:p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>“I really enjoyed talking to all of the people from all of the companies.”</a:t>
            </a:r>
          </a:p>
          <a:p>
            <a:endParaRPr lang="en-US" sz="21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0986" y="908573"/>
            <a:ext cx="3027466" cy="357746"/>
          </a:xfrm>
          <a:prstGeom prst="rect">
            <a:avLst/>
          </a:prstGeom>
        </p:spPr>
        <p:txBody>
          <a:bodyPr vert="horz" lIns="68580" tIns="34290" rIns="68580" bIns="34290" rtlCol="0" anchor="b" anchorCtr="0">
            <a:normAutofit fontScale="82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kern="1200">
                <a:solidFill>
                  <a:srgbClr val="6EBE49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100" b="1" dirty="0">
                <a:solidFill>
                  <a:srgbClr val="005486"/>
                </a:solidFill>
              </a:rPr>
              <a:t>Favorite part of the event: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728114" y="680159"/>
            <a:ext cx="3895348" cy="814574"/>
          </a:xfrm>
          <a:prstGeom prst="rect">
            <a:avLst/>
          </a:prstGeom>
        </p:spPr>
        <p:txBody>
          <a:bodyPr vert="horz" lIns="68580" tIns="34290" rIns="68580" bIns="34290" rtlCol="0" anchor="b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kern="1200">
                <a:solidFill>
                  <a:srgbClr val="6EBE49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800" b="1" dirty="0">
                <a:solidFill>
                  <a:srgbClr val="005486"/>
                </a:solidFill>
              </a:rPr>
              <a:t>How satisfied were you with the networking opportunities at COE?</a:t>
            </a:r>
          </a:p>
        </p:txBody>
      </p:sp>
      <p:graphicFrame>
        <p:nvGraphicFramePr>
          <p:cNvPr id="7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4405942"/>
              </p:ext>
            </p:extLst>
          </p:nvPr>
        </p:nvGraphicFramePr>
        <p:xfrm>
          <a:off x="5134686" y="1494733"/>
          <a:ext cx="3082203" cy="3402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9009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 Motivations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056543" y="1044036"/>
            <a:ext cx="2882835" cy="542831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5487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50" dirty="0"/>
              <a:t>Student Industry Interest</a:t>
            </a:r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687750"/>
              </p:ext>
            </p:extLst>
          </p:nvPr>
        </p:nvGraphicFramePr>
        <p:xfrm>
          <a:off x="576469" y="1586867"/>
          <a:ext cx="4134544" cy="3474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4836909" y="1044036"/>
            <a:ext cx="3748522" cy="758582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5487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50" dirty="0"/>
              <a:t>What was the most important factor in your decision to attend the COE conference?</a:t>
            </a:r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8065247"/>
              </p:ext>
            </p:extLst>
          </p:nvPr>
        </p:nvGraphicFramePr>
        <p:xfrm>
          <a:off x="5459903" y="1424621"/>
          <a:ext cx="2763074" cy="3372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26877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6540</TotalTime>
  <Words>1053</Words>
  <Application>Microsoft Office PowerPoint</Application>
  <PresentationFormat>On-screen Show (16:9)</PresentationFormat>
  <Paragraphs>158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Courier New</vt:lpstr>
      <vt:lpstr>Wingdings</vt:lpstr>
      <vt:lpstr>Office Theme</vt:lpstr>
      <vt:lpstr>The COE Academic Foundation</vt:lpstr>
      <vt:lpstr>Academic Foundation Objectives</vt:lpstr>
      <vt:lpstr>3 Year Rolling Plan (paused for COVID)</vt:lpstr>
      <vt:lpstr>Academic Foundation Donor Levels</vt:lpstr>
      <vt:lpstr>Donor Benefits</vt:lpstr>
      <vt:lpstr>Donor Benefits - Testimonial</vt:lpstr>
      <vt:lpstr>PowerPoint Presentation</vt:lpstr>
      <vt:lpstr>Student Reactions</vt:lpstr>
      <vt:lpstr>Student Motivations</vt:lpstr>
    </vt:vector>
  </TitlesOfParts>
  <Company>SmithBucklin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Styler</dc:creator>
  <cp:lastModifiedBy>Burton, Conor</cp:lastModifiedBy>
  <cp:revision>47</cp:revision>
  <dcterms:created xsi:type="dcterms:W3CDTF">2016-08-24T18:19:15Z</dcterms:created>
  <dcterms:modified xsi:type="dcterms:W3CDTF">2024-02-20T15:37:16Z</dcterms:modified>
</cp:coreProperties>
</file>